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68" r:id="rId3"/>
    <p:sldId id="266" r:id="rId4"/>
    <p:sldId id="269" r:id="rId5"/>
    <p:sldId id="262" r:id="rId6"/>
    <p:sldId id="281" r:id="rId7"/>
    <p:sldId id="289" r:id="rId8"/>
    <p:sldId id="290" r:id="rId9"/>
    <p:sldId id="291" r:id="rId10"/>
    <p:sldId id="292" r:id="rId11"/>
    <p:sldId id="294" r:id="rId12"/>
    <p:sldId id="295" r:id="rId13"/>
    <p:sldId id="296" r:id="rId14"/>
    <p:sldId id="297" r:id="rId15"/>
    <p:sldId id="299" r:id="rId16"/>
    <p:sldId id="300" r:id="rId17"/>
    <p:sldId id="301" r:id="rId18"/>
    <p:sldId id="303" r:id="rId19"/>
    <p:sldId id="302" r:id="rId20"/>
    <p:sldId id="306" r:id="rId21"/>
    <p:sldId id="305" r:id="rId22"/>
    <p:sldId id="307" r:id="rId23"/>
    <p:sldId id="304" r:id="rId24"/>
    <p:sldId id="308" r:id="rId25"/>
    <p:sldId id="264" r:id="rId26"/>
    <p:sldId id="282" r:id="rId27"/>
    <p:sldId id="310" r:id="rId28"/>
    <p:sldId id="312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2" r:id="rId37"/>
    <p:sldId id="323" r:id="rId38"/>
    <p:sldId id="325" r:id="rId39"/>
    <p:sldId id="324" r:id="rId40"/>
    <p:sldId id="326" r:id="rId41"/>
    <p:sldId id="327" r:id="rId42"/>
    <p:sldId id="328" r:id="rId43"/>
    <p:sldId id="32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95"/>
    <p:restoredTop sz="95146"/>
  </p:normalViewPr>
  <p:slideViewPr>
    <p:cSldViewPr snapToGrid="0" snapToObjects="1">
      <p:cViewPr>
        <p:scale>
          <a:sx n="104" d="100"/>
          <a:sy n="104" d="100"/>
        </p:scale>
        <p:origin x="224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5C8D3-63FB-5945-83C2-22453A073851}" type="datetimeFigureOut">
              <a:rPr lang="en-US" smtClean="0"/>
              <a:t>2/23/17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B0F32-3241-AF49-9835-D0F4A852D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70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0F32-3241-AF49-9835-D0F4A852D2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44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After training for a while, another</a:t>
            </a:r>
            <a:r>
              <a:rPr lang="en-US" baseline="0" dirty="0" smtClean="0"/>
              <a:t> “trivial” shortcut started to take hold, which was difficult to track down.  We first noticed pairs that the net could predict much better than people.</a:t>
            </a:r>
          </a:p>
          <a:p>
            <a:r>
              <a:rPr lang="en-US" baseline="0" dirty="0" smtClean="0"/>
              <a:t>- We found its nearest neighbors were other textures with little else in common</a:t>
            </a:r>
          </a:p>
          <a:p>
            <a:r>
              <a:rPr lang="en-US" baseline="0" dirty="0" smtClean="0"/>
              <a:t>- We then looked at the distribution of where those nearest-neighbor patches were occurring in the original image frame—turned out they were all from the same corner of the image</a:t>
            </a:r>
          </a:p>
          <a:p>
            <a:r>
              <a:rPr lang="en-US" baseline="0" dirty="0" smtClean="0"/>
              <a:t>- Was the network figuring out where the patches were on the image frame?  To find out, we trained a separate network to predict the absolute (</a:t>
            </a:r>
            <a:r>
              <a:rPr lang="en-US" baseline="0" dirty="0" err="1" smtClean="0"/>
              <a:t>x,y</a:t>
            </a:r>
            <a:r>
              <a:rPr lang="en-US" baseline="0" dirty="0" smtClean="0"/>
              <a:t>) coordinates of individual patches.</a:t>
            </a:r>
          </a:p>
          <a:p>
            <a:r>
              <a:rPr lang="en-US" baseline="0" dirty="0" smtClean="0"/>
              <a:t>- For some images (not all), the net predicted very well, even for patches with no semantics in them.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6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Turns out that the images where this worked were those affected by chromatic aberration</a:t>
            </a:r>
          </a:p>
          <a:p>
            <a:r>
              <a:rPr lang="en-US" dirty="0" smtClean="0"/>
              <a:t>- Chromatic</a:t>
            </a:r>
            <a:r>
              <a:rPr lang="en-US" baseline="0" dirty="0" smtClean="0"/>
              <a:t> aberration happens when a lens bends different wavelengths a different amount</a:t>
            </a:r>
          </a:p>
          <a:p>
            <a:r>
              <a:rPr lang="en-US" baseline="0" dirty="0" smtClean="0"/>
              <a:t>- For common lenses (specifically, the achromatic doublet), the green color channel is shrunk a little bit toward the image center relative to red and blue</a:t>
            </a:r>
          </a:p>
          <a:p>
            <a:r>
              <a:rPr lang="en-US" baseline="0" dirty="0" smtClean="0"/>
              <a:t>- Deep nets can detect this subtle shift, which tells the net where a patch is with respect to the lens, and gives away the answer to the relative-position task.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33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There’s various ways to fix this—for example, removing</a:t>
            </a:r>
            <a:r>
              <a:rPr lang="en-US" baseline="0" dirty="0" smtClean="0"/>
              <a:t> color (for our experiments, we randomly dropped 2 of the 3 color channels).  </a:t>
            </a:r>
          </a:p>
          <a:p>
            <a:r>
              <a:rPr lang="en-US" baseline="0" dirty="0" smtClean="0"/>
              <a:t>But there’s a more important lesson: Deep nets are kind-of lazy.  If there’s a way to solve a problem without learning semantics, they may learn to do that instead.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42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6" name="Shape 7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- If</a:t>
            </a:r>
            <a:r>
              <a:rPr lang="en-US" baseline="0" dirty="0" smtClean="0"/>
              <a:t> we can mine objects, can we detect them?  We adopt the R-CNN pipeline on VOC 2007.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57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1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0F32-3241-AF49-9835-D0F4A852D2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97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0F32-3241-AF49-9835-D0F4A852D2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81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0F32-3241-AF49-9835-D0F4A852D2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2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0F32-3241-AF49-9835-D0F4A852D2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15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0F32-3241-AF49-9835-D0F4A852D2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11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0F32-3241-AF49-9835-D0F4A852D2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005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0F32-3241-AF49-9835-D0F4A852D2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50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0F32-3241-AF49-9835-D0F4A852D2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59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9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This</a:t>
            </a:r>
            <a:r>
              <a:rPr lang="en-US" baseline="0" dirty="0" smtClean="0"/>
              <a:t> is hard if you don’t know what a bus is, but easy if you do.</a:t>
            </a:r>
          </a:p>
          <a:p>
            <a:r>
              <a:rPr lang="en-US" baseline="0" dirty="0" smtClean="0"/>
              <a:t>- We hope that if we give this task to a machine learner, it will also solve it by recognizing semantics.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22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Let’s ask a machine learner to solve</a:t>
            </a:r>
            <a:r>
              <a:rPr lang="en-US" baseline="0" dirty="0" smtClean="0"/>
              <a:t> this.  Given an unlabeled image, we sample one patch uniformly at random, and then a second patch from one of these 8 possible locations relative to the first.</a:t>
            </a:r>
          </a:p>
          <a:p>
            <a:r>
              <a:rPr lang="en-US" dirty="0" smtClean="0"/>
              <a:t>- We then pass both patches to a deep network which is trained to predict which of</a:t>
            </a:r>
            <a:r>
              <a:rPr lang="en-US" baseline="0" dirty="0" smtClean="0"/>
              <a:t> the 8 classes was sampled.</a:t>
            </a:r>
          </a:p>
          <a:p>
            <a:r>
              <a:rPr lang="en-US" dirty="0" smtClean="0"/>
              <a:t>- Note</a:t>
            </a:r>
            <a:r>
              <a:rPr lang="en-US" baseline="0" dirty="0" smtClean="0"/>
              <a:t> the structure of this network: we have a relatively complex embedding that happens in parallel for both patches, followed by a relatively simple classifier that receives input from both patches.  We expect that this will encourage the network to extract semantics, because that’s what makes life easier for the simple classifier.  </a:t>
            </a:r>
          </a:p>
          <a:p>
            <a:r>
              <a:rPr lang="en-US" baseline="0" dirty="0" smtClean="0"/>
              <a:t>- This embedding function can be transferred to other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62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Let’s ask a machine learner to solve</a:t>
            </a:r>
            <a:r>
              <a:rPr lang="en-US" baseline="0" dirty="0" smtClean="0"/>
              <a:t> this.  Given an unlabeled image, we sample one patch uniformly at random, and then a second patch from one of these 8 possible locations relative to the first.</a:t>
            </a:r>
          </a:p>
          <a:p>
            <a:r>
              <a:rPr lang="en-US" dirty="0" smtClean="0"/>
              <a:t>- We then pass both patches to a deep network which is trained to predict which of</a:t>
            </a:r>
            <a:r>
              <a:rPr lang="en-US" baseline="0" dirty="0" smtClean="0"/>
              <a:t> the 8 classes was sampled.</a:t>
            </a:r>
          </a:p>
          <a:p>
            <a:r>
              <a:rPr lang="en-US" dirty="0" smtClean="0"/>
              <a:t>- Note</a:t>
            </a:r>
            <a:r>
              <a:rPr lang="en-US" baseline="0" dirty="0" smtClean="0"/>
              <a:t> the structure of this network: we have a relatively complex embedding that happens in parallel for both patches, followed by a relatively simple classifier that receives input from both patches.  We expect that this will encourage the network to extract semantics, because that’s what makes life easier for the simple classifier.  </a:t>
            </a:r>
          </a:p>
          <a:p>
            <a:r>
              <a:rPr lang="en-US" baseline="0" dirty="0" smtClean="0"/>
              <a:t>- This embedding function can be transferred to other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1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The way that we extract</a:t>
            </a:r>
            <a:r>
              <a:rPr lang="en-US" baseline="0" dirty="0" smtClean="0"/>
              <a:t> the patches is important.  The problem</a:t>
            </a:r>
            <a:r>
              <a:rPr lang="en-US" dirty="0" smtClean="0"/>
              <a:t> is</a:t>
            </a:r>
            <a:r>
              <a:rPr lang="en-US" baseline="0" dirty="0" smtClean="0"/>
              <a:t> that there are trivial shortcuts: ways that the network can solve the problem without really extracting the semantics that we’re after, like the line in this pair of patches.</a:t>
            </a:r>
          </a:p>
          <a:p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smtClean="0"/>
              <a:t>The gap makes it</a:t>
            </a:r>
            <a:r>
              <a:rPr lang="en-US" baseline="0" dirty="0" smtClean="0"/>
              <a:t> less likely that low-level properties cross both patches</a:t>
            </a:r>
          </a:p>
          <a:p>
            <a:r>
              <a:rPr lang="en-US" baseline="0" dirty="0" smtClean="0"/>
              <a:t>- The jittering makes it harder to match straight lines between two patches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37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The way that we extract</a:t>
            </a:r>
            <a:r>
              <a:rPr lang="en-US" baseline="0" dirty="0" smtClean="0"/>
              <a:t> the patches is important.  The problem</a:t>
            </a:r>
            <a:r>
              <a:rPr lang="en-US" dirty="0" smtClean="0"/>
              <a:t> is</a:t>
            </a:r>
            <a:r>
              <a:rPr lang="en-US" baseline="0" dirty="0" smtClean="0"/>
              <a:t> that there are trivial shortcuts: ways that the network can solve the problem without really extracting the semantics that we’re after, like the line in this pair of patches.</a:t>
            </a:r>
          </a:p>
          <a:p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smtClean="0"/>
              <a:t>The gap makes it</a:t>
            </a:r>
            <a:r>
              <a:rPr lang="en-US" baseline="0" dirty="0" smtClean="0"/>
              <a:t> less likely that low-level properties cross both patches</a:t>
            </a:r>
          </a:p>
          <a:p>
            <a:r>
              <a:rPr lang="en-US" baseline="0" dirty="0" smtClean="0"/>
              <a:t>- The jittering makes it harder to match straight lines between two patches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59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1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12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68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36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9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43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92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22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57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86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2/23/17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0E7B9-9ECA-5442-A58F-21E3BD3B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4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.jpg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7" Type="http://schemas.openxmlformats.org/officeDocument/2006/relationships/image" Target="../media/image4.jpeg"/><Relationship Id="rId8" Type="http://schemas.microsoft.com/office/2007/relationships/hdphoto" Target="../media/hdphoto2.wdp"/><Relationship Id="rId9" Type="http://schemas.openxmlformats.org/officeDocument/2006/relationships/image" Target="../media/image5.jpg"/><Relationship Id="rId10" Type="http://schemas.openxmlformats.org/officeDocument/2006/relationships/image" Target="../media/image6.jpeg"/><Relationship Id="rId11" Type="http://schemas.microsoft.com/office/2007/relationships/hdphoto" Target="../media/hdphoto3.wdp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7.jp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7.jp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8.jpe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7.jpg"/><Relationship Id="rId5" Type="http://schemas.openxmlformats.org/officeDocument/2006/relationships/image" Target="../media/image8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g"/><Relationship Id="rId20" Type="http://schemas.openxmlformats.org/officeDocument/2006/relationships/image" Target="../media/image25.jpeg"/><Relationship Id="rId21" Type="http://schemas.microsoft.com/office/2007/relationships/hdphoto" Target="../media/hdphoto4.wdp"/><Relationship Id="rId10" Type="http://schemas.openxmlformats.org/officeDocument/2006/relationships/image" Target="../media/image15.jpg"/><Relationship Id="rId11" Type="http://schemas.openxmlformats.org/officeDocument/2006/relationships/image" Target="../media/image16.jpg"/><Relationship Id="rId12" Type="http://schemas.openxmlformats.org/officeDocument/2006/relationships/image" Target="../media/image17.jpg"/><Relationship Id="rId13" Type="http://schemas.openxmlformats.org/officeDocument/2006/relationships/image" Target="../media/image18.jpg"/><Relationship Id="rId14" Type="http://schemas.openxmlformats.org/officeDocument/2006/relationships/image" Target="../media/image19.jpeg"/><Relationship Id="rId15" Type="http://schemas.openxmlformats.org/officeDocument/2006/relationships/image" Target="../media/image20.jpeg"/><Relationship Id="rId16" Type="http://schemas.openxmlformats.org/officeDocument/2006/relationships/image" Target="../media/image21.jpeg"/><Relationship Id="rId17" Type="http://schemas.openxmlformats.org/officeDocument/2006/relationships/image" Target="../media/image22.jpeg"/><Relationship Id="rId18" Type="http://schemas.openxmlformats.org/officeDocument/2006/relationships/image" Target="../media/image23.jpeg"/><Relationship Id="rId19" Type="http://schemas.openxmlformats.org/officeDocument/2006/relationships/image" Target="../media/image24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8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4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0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7571" y="2467508"/>
            <a:ext cx="10776857" cy="1905141"/>
          </a:xfrm>
        </p:spPr>
        <p:txBody>
          <a:bodyPr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b="1" kern="1800" dirty="0" smtClean="0">
                <a:latin typeface="Times New Roman" charset="0"/>
                <a:ea typeface="Times New Roman" charset="0"/>
                <a:cs typeface="Arial" charset="0"/>
              </a:rPr>
              <a:t>Self-supervision </a:t>
            </a:r>
            <a:r>
              <a:rPr lang="en-US" b="1" kern="1800" dirty="0">
                <a:latin typeface="Times New Roman" charset="0"/>
                <a:ea typeface="Times New Roman" charset="0"/>
                <a:cs typeface="Arial" charset="0"/>
              </a:rPr>
              <a:t>or Unsupervised Learning of Visual Representation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245937"/>
            <a:ext cx="9144000" cy="87153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</a:t>
            </a:r>
            <a:r>
              <a:rPr lang="en-US" sz="3600" b="1" kern="1800" dirty="0" smtClean="0">
                <a:effectLst/>
                <a:latin typeface="Times New Roman" charset="0"/>
                <a:ea typeface="Times New Roman" charset="0"/>
                <a:cs typeface="Arial" charset="0"/>
              </a:rPr>
              <a:t>Badour AlBahar</a:t>
            </a:r>
            <a:endParaRPr lang="en-US" sz="3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0" y="611743"/>
            <a:ext cx="9144000" cy="12274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1" kern="1800" dirty="0" smtClean="0">
                <a:latin typeface="Times New Roman" charset="0"/>
                <a:ea typeface="Times New Roman" charset="0"/>
                <a:cs typeface="Arial" charset="0"/>
              </a:rPr>
              <a:t>ECE 6554: </a:t>
            </a:r>
            <a:r>
              <a:rPr lang="en-US" sz="3200" b="1" kern="1800" dirty="0" smtClean="0">
                <a:latin typeface="Times New Roman" charset="0"/>
                <a:ea typeface="Times New Roman" charset="0"/>
                <a:cs typeface="Arial" charset="0"/>
              </a:rPr>
              <a:t>Advanced Computer Vision</a:t>
            </a:r>
            <a:r>
              <a:rPr lang="en-US" sz="1400" dirty="0" smtClean="0">
                <a:latin typeface="Calibri" charset="0"/>
                <a:ea typeface="Calibri" charset="0"/>
                <a:cs typeface="Arial" charset="0"/>
              </a:rPr>
              <a:t/>
            </a:r>
            <a:br>
              <a:rPr lang="en-US" sz="1400" dirty="0" smtClean="0">
                <a:latin typeface="Calibri" charset="0"/>
                <a:ea typeface="Calibri" charset="0"/>
                <a:cs typeface="Arial" charset="0"/>
              </a:rPr>
            </a:br>
            <a:r>
              <a:rPr lang="en-US" sz="2800" b="1" kern="1800" dirty="0" smtClean="0">
                <a:latin typeface="Times New Roman" charset="0"/>
                <a:ea typeface="Times New Roman" charset="0"/>
                <a:cs typeface="Arial" charset="0"/>
              </a:rPr>
              <a:t>Spring 2017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2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38600" y="2667001"/>
            <a:ext cx="3647092" cy="3563185"/>
            <a:chOff x="2514600" y="2667000"/>
            <a:chExt cx="3647092" cy="3563185"/>
          </a:xfrm>
        </p:grpSpPr>
        <p:pic>
          <p:nvPicPr>
            <p:cNvPr id="34" name="Picture 33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 t="39334" r="38328" b="39334"/>
            <a:stretch/>
          </p:blipFill>
          <p:spPr>
            <a:xfrm>
              <a:off x="4637693" y="4706185"/>
              <a:ext cx="1523999" cy="1524000"/>
            </a:xfrm>
            <a:prstGeom prst="rect">
              <a:avLst/>
            </a:prstGeom>
            <a:ln w="38100">
              <a:noFill/>
              <a:prstDash val="dash"/>
            </a:ln>
          </p:spPr>
        </p:pic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96" t="11536" r="60605" b="66440"/>
            <a:stretch/>
          </p:blipFill>
          <p:spPr>
            <a:xfrm>
              <a:off x="2514600" y="2667000"/>
              <a:ext cx="1523999" cy="1524000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sp>
          <p:nvSpPr>
            <p:cNvPr id="13" name="Rectangle 12"/>
            <p:cNvSpPr/>
            <p:nvPr/>
          </p:nvSpPr>
          <p:spPr>
            <a:xfrm flipH="1">
              <a:off x="4641321" y="4700289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0000"/>
                    </a14:imgEffect>
                    <a14:imgEffect>
                      <a14:brightnessContrast bright="22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490" r="25882" b="12353"/>
          <a:stretch/>
        </p:blipFill>
        <p:spPr>
          <a:xfrm>
            <a:off x="7415918" y="1600201"/>
            <a:ext cx="2947283" cy="2053435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0000"/>
                    </a14:imgEffect>
                    <a14:imgEffect>
                      <a14:brightnessContrast bright="16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8" t="5982" r="39506" b="28894"/>
          <a:stretch/>
        </p:blipFill>
        <p:spPr>
          <a:xfrm>
            <a:off x="7235281" y="1729517"/>
            <a:ext cx="2947283" cy="2053435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6" t="33247" r="15644" b="18814"/>
          <a:stretch/>
        </p:blipFill>
        <p:spPr>
          <a:xfrm flipH="1">
            <a:off x="7057559" y="1858832"/>
            <a:ext cx="2944368" cy="20574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38" t="30850" r="11280" b="14185"/>
          <a:stretch/>
        </p:blipFill>
        <p:spPr>
          <a:xfrm>
            <a:off x="6881186" y="1992115"/>
            <a:ext cx="2943021" cy="20534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15941" y="1992115"/>
            <a:ext cx="634803" cy="63480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741735" y="2849935"/>
            <a:ext cx="634803" cy="63480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5" idx="3"/>
            <a:endCxn id="12" idx="1"/>
          </p:cNvCxnSpPr>
          <p:nvPr/>
        </p:nvCxnSpPr>
        <p:spPr>
          <a:xfrm flipV="1">
            <a:off x="5562600" y="2309516"/>
            <a:ext cx="2053341" cy="1119484"/>
          </a:xfrm>
          <a:prstGeom prst="straightConnector1">
            <a:avLst/>
          </a:prstGeom>
          <a:ln w="38100">
            <a:solidFill>
              <a:srgbClr val="0000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0"/>
            <a:endCxn id="18" idx="1"/>
          </p:cNvCxnSpPr>
          <p:nvPr/>
        </p:nvCxnSpPr>
        <p:spPr>
          <a:xfrm flipV="1">
            <a:off x="6923692" y="3167337"/>
            <a:ext cx="1818042" cy="1532953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87857" y="6505121"/>
            <a:ext cx="17283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400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40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Semantics from a non-semantic task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10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35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921">
        <p:fade/>
      </p:transition>
    </mc:Choice>
    <mc:Fallback xmlns="">
      <p:transition spd="med" advTm="279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3631338" y="1957832"/>
            <a:ext cx="4929324" cy="3192238"/>
            <a:chOff x="2107338" y="1805432"/>
            <a:chExt cx="4929324" cy="31922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2" t="9891" b="3308"/>
            <a:stretch/>
          </p:blipFill>
          <p:spPr>
            <a:xfrm flipH="1">
              <a:off x="2107338" y="1805432"/>
              <a:ext cx="4929324" cy="3192238"/>
            </a:xfrm>
            <a:prstGeom prst="rect">
              <a:avLst/>
            </a:prstGeom>
          </p:spPr>
        </p:pic>
        <p:grpSp>
          <p:nvGrpSpPr>
            <p:cNvPr id="48" name="Group 47"/>
            <p:cNvGrpSpPr/>
            <p:nvPr/>
          </p:nvGrpSpPr>
          <p:grpSpPr>
            <a:xfrm>
              <a:off x="3610051" y="1952625"/>
              <a:ext cx="3167658" cy="3000375"/>
              <a:chOff x="1905000" y="158912"/>
              <a:chExt cx="3799775" cy="3599110"/>
            </a:xfrm>
          </p:grpSpPr>
          <p:sp>
            <p:nvSpPr>
              <p:cNvPr id="41" name="Rectangle 40"/>
              <p:cNvSpPr/>
              <p:nvPr/>
            </p:nvSpPr>
            <p:spPr>
              <a:xfrm flipH="1">
                <a:off x="1905000" y="2758425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 flipH="1">
                <a:off x="3255562" y="2810380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 flipH="1">
                <a:off x="4590877" y="2716861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 flipH="1">
                <a:off x="4757133" y="1495036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 flipH="1">
                <a:off x="2128068" y="1609337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 flipH="1">
                <a:off x="1972203" y="304386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 flipH="1">
                <a:off x="3380254" y="158912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Rectangle 48"/>
            <p:cNvSpPr/>
            <p:nvPr/>
          </p:nvSpPr>
          <p:spPr>
            <a:xfrm flipH="1">
              <a:off x="4909728" y="3074006"/>
              <a:ext cx="789996" cy="789996"/>
            </a:xfrm>
            <a:prstGeom prst="rect">
              <a:avLst/>
            </a:prstGeom>
            <a:noFill/>
            <a:ln w="38100">
              <a:solidFill>
                <a:srgbClr val="0066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 flipH="1">
              <a:off x="6011462" y="2009775"/>
              <a:ext cx="789996" cy="7899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533916" y="2161439"/>
            <a:ext cx="791727" cy="785801"/>
            <a:chOff x="6009915" y="2009038"/>
            <a:chExt cx="791727" cy="7858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6" t="15433" r="70489" b="63200"/>
            <a:stretch/>
          </p:blipFill>
          <p:spPr>
            <a:xfrm flipH="1">
              <a:off x="6009915" y="2009038"/>
              <a:ext cx="791727" cy="78580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009915" y="2009038"/>
              <a:ext cx="791727" cy="7858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9891" b="3308"/>
          <a:stretch/>
        </p:blipFill>
        <p:spPr>
          <a:xfrm flipH="1">
            <a:off x="3631338" y="1957832"/>
            <a:ext cx="4929324" cy="3192238"/>
          </a:xfrm>
          <a:prstGeom prst="rect">
            <a:avLst/>
          </a:prstGeom>
        </p:spPr>
      </p:pic>
      <p:sp>
        <p:nvSpPr>
          <p:cNvPr id="55" name="TextBox 5"/>
          <p:cNvSpPr txBox="1">
            <a:spLocks noChangeArrowheads="1"/>
          </p:cNvSpPr>
          <p:nvPr/>
        </p:nvSpPr>
        <p:spPr bwMode="auto">
          <a:xfrm>
            <a:off x="87857" y="6505121"/>
            <a:ext cx="17283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400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40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Relative Position Task</a:t>
            </a:r>
          </a:p>
        </p:txBody>
      </p:sp>
      <p:sp>
        <p:nvSpPr>
          <p:cNvPr id="2" name="Rectangle 1"/>
          <p:cNvSpPr/>
          <p:nvPr/>
        </p:nvSpPr>
        <p:spPr>
          <a:xfrm>
            <a:off x="5029265" y="5129124"/>
            <a:ext cx="2206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unlabeled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11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688294"/>
      </p:ext>
    </p:extLst>
  </p:cSld>
  <p:clrMapOvr>
    <a:masterClrMapping/>
  </p:clrMapOvr>
  <p:transition advTm="25578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4135835" y="1957832"/>
            <a:ext cx="4929324" cy="3192238"/>
            <a:chOff x="2107338" y="1805432"/>
            <a:chExt cx="4929324" cy="31922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2" t="9891" b="3308"/>
            <a:stretch/>
          </p:blipFill>
          <p:spPr>
            <a:xfrm flipH="1">
              <a:off x="2107338" y="1805432"/>
              <a:ext cx="4929324" cy="3192238"/>
            </a:xfrm>
            <a:prstGeom prst="rect">
              <a:avLst/>
            </a:prstGeom>
          </p:spPr>
        </p:pic>
        <p:grpSp>
          <p:nvGrpSpPr>
            <p:cNvPr id="48" name="Group 47"/>
            <p:cNvGrpSpPr/>
            <p:nvPr/>
          </p:nvGrpSpPr>
          <p:grpSpPr>
            <a:xfrm>
              <a:off x="3610051" y="1952625"/>
              <a:ext cx="3167658" cy="3000375"/>
              <a:chOff x="1905000" y="158912"/>
              <a:chExt cx="3799775" cy="3599110"/>
            </a:xfrm>
          </p:grpSpPr>
          <p:sp>
            <p:nvSpPr>
              <p:cNvPr id="41" name="Rectangle 40"/>
              <p:cNvSpPr/>
              <p:nvPr/>
            </p:nvSpPr>
            <p:spPr>
              <a:xfrm flipH="1">
                <a:off x="1905000" y="2758425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 flipH="1">
                <a:off x="3255562" y="2810380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 flipH="1">
                <a:off x="4590877" y="2716861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 flipH="1">
                <a:off x="4757133" y="1495036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 flipH="1">
                <a:off x="2128068" y="1609337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 flipH="1">
                <a:off x="1972203" y="304386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 flipH="1">
                <a:off x="3380254" y="158912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49" name="Rectangle 48"/>
            <p:cNvSpPr/>
            <p:nvPr/>
          </p:nvSpPr>
          <p:spPr>
            <a:xfrm flipH="1">
              <a:off x="4909728" y="3074006"/>
              <a:ext cx="789996" cy="789996"/>
            </a:xfrm>
            <a:prstGeom prst="rect">
              <a:avLst/>
            </a:prstGeom>
            <a:noFill/>
            <a:ln w="38100">
              <a:solidFill>
                <a:srgbClr val="0066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 flipH="1">
              <a:off x="6011462" y="2009775"/>
              <a:ext cx="789996" cy="7899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038413" y="2161439"/>
            <a:ext cx="791727" cy="785801"/>
            <a:chOff x="6009915" y="2009038"/>
            <a:chExt cx="791727" cy="7858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6" t="15433" r="70489" b="63200"/>
            <a:stretch/>
          </p:blipFill>
          <p:spPr>
            <a:xfrm flipH="1">
              <a:off x="6009915" y="2009038"/>
              <a:ext cx="791727" cy="78580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009915" y="2009038"/>
              <a:ext cx="791727" cy="7858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9891" b="3308"/>
          <a:stretch/>
        </p:blipFill>
        <p:spPr>
          <a:xfrm flipH="1">
            <a:off x="4135835" y="1957832"/>
            <a:ext cx="4929324" cy="31922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926688" y="3224676"/>
            <a:ext cx="791727" cy="791727"/>
            <a:chOff x="4898190" y="3061765"/>
            <a:chExt cx="791727" cy="7917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9" t="44209" r="50347" b="34263"/>
            <a:stretch/>
          </p:blipFill>
          <p:spPr>
            <a:xfrm flipH="1">
              <a:off x="4898190" y="3061765"/>
              <a:ext cx="791727" cy="79172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898190" y="3061765"/>
              <a:ext cx="791727" cy="791727"/>
            </a:xfrm>
            <a:prstGeom prst="rect">
              <a:avLst/>
            </a:prstGeom>
            <a:noFill/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95422" y="5112604"/>
            <a:ext cx="374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Randomly Sample Patch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11090" y="5481936"/>
            <a:ext cx="3005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Sample Second Patch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172465" y="1345567"/>
            <a:ext cx="2228634" cy="4228702"/>
            <a:chOff x="5715000" y="509903"/>
            <a:chExt cx="2514600" cy="4366897"/>
          </a:xfrm>
        </p:grpSpPr>
        <p:sp>
          <p:nvSpPr>
            <p:cNvPr id="16" name="Rectangle 15"/>
            <p:cNvSpPr/>
            <p:nvPr/>
          </p:nvSpPr>
          <p:spPr>
            <a:xfrm>
              <a:off x="5715000" y="2895600"/>
              <a:ext cx="914400" cy="1524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15200" y="2895600"/>
              <a:ext cx="914400" cy="1524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52052" y="3395990"/>
              <a:ext cx="821508" cy="413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charset="0"/>
                  <a:ea typeface="Times New Roman" charset="0"/>
                  <a:cs typeface="Times New Roman" charset="0"/>
                </a:rPr>
                <a:t>CNN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52252" y="3395990"/>
              <a:ext cx="821508" cy="413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charset="0"/>
                  <a:ea typeface="Times New Roman" charset="0"/>
                  <a:cs typeface="Times New Roman" charset="0"/>
                </a:rPr>
                <a:t>CNN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210622" y="1905000"/>
              <a:ext cx="1523356" cy="523220"/>
              <a:chOff x="6288534" y="1524000"/>
              <a:chExt cx="1523356" cy="523220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6288534" y="1524000"/>
                <a:ext cx="1523356" cy="52322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396742" y="1572844"/>
                <a:ext cx="1313472" cy="413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Classifier</a:t>
                </a:r>
              </a:p>
            </p:txBody>
          </p:sp>
        </p:grpSp>
        <p:cxnSp>
          <p:nvCxnSpPr>
            <p:cNvPr id="21" name="Straight Arrow Connector 20"/>
            <p:cNvCxnSpPr>
              <a:stCxn id="16" idx="0"/>
            </p:cNvCxnSpPr>
            <p:nvPr/>
          </p:nvCxnSpPr>
          <p:spPr>
            <a:xfrm flipV="1">
              <a:off x="6172200" y="2514600"/>
              <a:ext cx="45720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7" idx="0"/>
            </p:cNvCxnSpPr>
            <p:nvPr/>
          </p:nvCxnSpPr>
          <p:spPr>
            <a:xfrm flipH="1" flipV="1">
              <a:off x="7315200" y="2514600"/>
              <a:ext cx="45720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6972300" y="1524000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 flipH="1">
              <a:off x="6489890" y="509903"/>
              <a:ext cx="1001871" cy="967793"/>
              <a:chOff x="3624666" y="-146447"/>
              <a:chExt cx="982774" cy="949346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3987356" y="199529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350047" y="545506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987356" y="545506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624666" y="545506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624666" y="199529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350047" y="199529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350047" y="-146447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987356" y="-146447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624666" y="-146447"/>
                <a:ext cx="257393" cy="257393"/>
              </a:xfrm>
              <a:prstGeom prst="rect">
                <a:avLst/>
              </a:prstGeom>
              <a:solidFill>
                <a:srgbClr val="FFBDBD"/>
              </a:solidFill>
              <a:ln w="381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 flipV="1">
              <a:off x="6172200" y="4495800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7772400" y="4495800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4551199" y="1312189"/>
            <a:ext cx="267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8 possible locations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408223" y="1735286"/>
            <a:ext cx="201674" cy="32211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4250999" y="1549400"/>
            <a:ext cx="317499" cy="5080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Relative Position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Task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6" name="TextBox 5"/>
          <p:cNvSpPr txBox="1">
            <a:spLocks noChangeArrowheads="1"/>
          </p:cNvSpPr>
          <p:nvPr/>
        </p:nvSpPr>
        <p:spPr bwMode="auto">
          <a:xfrm>
            <a:off x="87857" y="6505121"/>
            <a:ext cx="17283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400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40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12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6708878"/>
      </p:ext>
    </p:extLst>
  </p:cSld>
  <p:clrMapOvr>
    <a:masterClrMapping/>
  </p:clrMapOvr>
  <p:transition advTm="255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1019 L -0.39075 0.3597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53" y="1849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3668 0.51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46" y="2562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125 0.0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1292" y="1775521"/>
            <a:ext cx="3032989" cy="1295400"/>
            <a:chOff x="5525771" y="1981200"/>
            <a:chExt cx="3032989" cy="1295400"/>
          </a:xfrm>
        </p:grpSpPr>
        <p:pic>
          <p:nvPicPr>
            <p:cNvPr id="142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66" t="12019" r="12413" b="65111"/>
            <a:stretch/>
          </p:blipFill>
          <p:spPr bwMode="auto">
            <a:xfrm>
              <a:off x="5525771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24" t="10188" r="25155" b="66942"/>
            <a:stretch/>
          </p:blipFill>
          <p:spPr bwMode="auto">
            <a:xfrm>
              <a:off x="7197713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4995310" y="1775521"/>
            <a:ext cx="3020520" cy="1295400"/>
            <a:chOff x="585241" y="1981200"/>
            <a:chExt cx="3020520" cy="1295400"/>
          </a:xfrm>
        </p:grpSpPr>
        <p:pic>
          <p:nvPicPr>
            <p:cNvPr id="32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24" t="10188" r="25155" b="66942"/>
            <a:stretch/>
          </p:blipFill>
          <p:spPr bwMode="auto">
            <a:xfrm>
              <a:off x="585241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66" t="12019" r="12413" b="65111"/>
            <a:stretch/>
          </p:blipFill>
          <p:spPr bwMode="auto">
            <a:xfrm>
              <a:off x="2244714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ight Arrow 27"/>
          <p:cNvSpPr/>
          <p:nvPr/>
        </p:nvSpPr>
        <p:spPr>
          <a:xfrm>
            <a:off x="4135176" y="2279332"/>
            <a:ext cx="549239" cy="380570"/>
          </a:xfrm>
          <a:prstGeom prst="rightArrow">
            <a:avLst>
              <a:gd name="adj1" fmla="val 50000"/>
              <a:gd name="adj2" fmla="val 7071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" name="TextBox 5"/>
          <p:cNvSpPr txBox="1">
            <a:spLocks noChangeArrowheads="1"/>
          </p:cNvSpPr>
          <p:nvPr/>
        </p:nvSpPr>
        <p:spPr bwMode="auto">
          <a:xfrm>
            <a:off x="87857" y="6505121"/>
            <a:ext cx="17283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400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40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91292" y="3793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Avoiding Trivial Shortcuts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838200" y="3645310"/>
            <a:ext cx="10515600" cy="2531652"/>
          </a:xfrm>
        </p:spPr>
        <p:txBody>
          <a:bodyPr/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Ways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that the network can solve the problem without really extracting the semantics that </a:t>
            </a:r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we’re </a:t>
            </a: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after</a:t>
            </a:r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13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352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52141">
        <p:fade/>
      </p:transition>
    </mc:Choice>
    <mc:Fallback xmlns="">
      <p:transition advTm="52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/>
          <p:cNvGrpSpPr/>
          <p:nvPr/>
        </p:nvGrpSpPr>
        <p:grpSpPr>
          <a:xfrm>
            <a:off x="791292" y="3645310"/>
            <a:ext cx="3440001" cy="2227750"/>
            <a:chOff x="2107338" y="1805432"/>
            <a:chExt cx="4929324" cy="3192238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2" t="9891" b="3308"/>
            <a:stretch/>
          </p:blipFill>
          <p:spPr>
            <a:xfrm flipH="1">
              <a:off x="2107338" y="1805432"/>
              <a:ext cx="4929324" cy="3192238"/>
            </a:xfrm>
            <a:prstGeom prst="rect">
              <a:avLst/>
            </a:prstGeom>
          </p:spPr>
        </p:pic>
        <p:grpSp>
          <p:nvGrpSpPr>
            <p:cNvPr id="120" name="Group 119"/>
            <p:cNvGrpSpPr/>
            <p:nvPr/>
          </p:nvGrpSpPr>
          <p:grpSpPr>
            <a:xfrm>
              <a:off x="3610051" y="1952625"/>
              <a:ext cx="3167658" cy="3000375"/>
              <a:chOff x="1905000" y="158912"/>
              <a:chExt cx="3799775" cy="3599110"/>
            </a:xfrm>
          </p:grpSpPr>
          <p:sp>
            <p:nvSpPr>
              <p:cNvPr id="123" name="Rectangle 122"/>
              <p:cNvSpPr/>
              <p:nvPr/>
            </p:nvSpPr>
            <p:spPr>
              <a:xfrm flipH="1">
                <a:off x="1905000" y="2758425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 flipH="1">
                <a:off x="3255562" y="2810380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 flipH="1">
                <a:off x="4590877" y="2716861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 flipH="1">
                <a:off x="4757133" y="1495036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 flipH="1">
                <a:off x="2128068" y="1609337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 flipH="1">
                <a:off x="1972203" y="304386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 flipH="1">
                <a:off x="3380254" y="158912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21" name="Rectangle 120"/>
            <p:cNvSpPr/>
            <p:nvPr/>
          </p:nvSpPr>
          <p:spPr>
            <a:xfrm flipH="1">
              <a:off x="4909728" y="3074006"/>
              <a:ext cx="789996" cy="789996"/>
            </a:xfrm>
            <a:prstGeom prst="rect">
              <a:avLst/>
            </a:prstGeom>
            <a:noFill/>
            <a:ln w="38100">
              <a:solidFill>
                <a:srgbClr val="0066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 flipH="1">
              <a:off x="6011462" y="2009775"/>
              <a:ext cx="789996" cy="7899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11383" y="3908263"/>
            <a:ext cx="3136432" cy="866800"/>
            <a:chOff x="3200400" y="4441800"/>
            <a:chExt cx="3136432" cy="86680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3200400" y="4641855"/>
              <a:ext cx="1524000" cy="6667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4775122" y="4441800"/>
              <a:ext cx="15617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Times New Roman" charset="0"/>
                  <a:ea typeface="Times New Roman" charset="0"/>
                  <a:cs typeface="Times New Roman" charset="0"/>
                </a:rPr>
                <a:t>Include a </a:t>
              </a:r>
              <a:r>
                <a:rPr lang="en-US" sz="2000" dirty="0" smtClean="0">
                  <a:latin typeface="Times New Roman" charset="0"/>
                  <a:ea typeface="Times New Roman" charset="0"/>
                  <a:cs typeface="Times New Roman" charset="0"/>
                </a:rPr>
                <a:t>gap</a:t>
              </a:r>
              <a:endParaRPr lang="en-US" sz="2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75852" y="4933834"/>
            <a:ext cx="3785557" cy="602172"/>
            <a:chOff x="3764868" y="5467371"/>
            <a:chExt cx="3785557" cy="602172"/>
          </a:xfrm>
        </p:grpSpPr>
        <p:sp>
          <p:nvSpPr>
            <p:cNvPr id="138" name="TextBox 137"/>
            <p:cNvSpPr txBox="1"/>
            <p:nvPr/>
          </p:nvSpPr>
          <p:spPr>
            <a:xfrm>
              <a:off x="4796530" y="5467371"/>
              <a:ext cx="27538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charset="0"/>
                  <a:ea typeface="Times New Roman" charset="0"/>
                  <a:cs typeface="Times New Roman" charset="0"/>
                </a:rPr>
                <a:t>Jitter the patch locations</a:t>
              </a:r>
            </a:p>
          </p:txBody>
        </p:sp>
        <p:cxnSp>
          <p:nvCxnSpPr>
            <p:cNvPr id="139" name="Straight Arrow Connector 138"/>
            <p:cNvCxnSpPr/>
            <p:nvPr/>
          </p:nvCxnSpPr>
          <p:spPr>
            <a:xfrm flipH="1">
              <a:off x="3764868" y="5726481"/>
              <a:ext cx="943428" cy="3430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791292" y="1775521"/>
            <a:ext cx="3032989" cy="1295400"/>
            <a:chOff x="5525771" y="1981200"/>
            <a:chExt cx="3032989" cy="1295400"/>
          </a:xfrm>
        </p:grpSpPr>
        <p:pic>
          <p:nvPicPr>
            <p:cNvPr id="142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66" t="12019" r="12413" b="65111"/>
            <a:stretch/>
          </p:blipFill>
          <p:spPr bwMode="auto">
            <a:xfrm>
              <a:off x="5525771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24" t="10188" r="25155" b="66942"/>
            <a:stretch/>
          </p:blipFill>
          <p:spPr bwMode="auto">
            <a:xfrm>
              <a:off x="7197713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4995310" y="1775521"/>
            <a:ext cx="3020520" cy="1295400"/>
            <a:chOff x="585241" y="1981200"/>
            <a:chExt cx="3020520" cy="1295400"/>
          </a:xfrm>
        </p:grpSpPr>
        <p:pic>
          <p:nvPicPr>
            <p:cNvPr id="32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24" t="10188" r="25155" b="66942"/>
            <a:stretch/>
          </p:blipFill>
          <p:spPr bwMode="auto">
            <a:xfrm>
              <a:off x="585241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66" t="12019" r="12413" b="65111"/>
            <a:stretch/>
          </p:blipFill>
          <p:spPr bwMode="auto">
            <a:xfrm>
              <a:off x="2244714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ight Arrow 27"/>
          <p:cNvSpPr/>
          <p:nvPr/>
        </p:nvSpPr>
        <p:spPr>
          <a:xfrm>
            <a:off x="4135176" y="2279332"/>
            <a:ext cx="549239" cy="380570"/>
          </a:xfrm>
          <a:prstGeom prst="rightArrow">
            <a:avLst>
              <a:gd name="adj1" fmla="val 50000"/>
              <a:gd name="adj2" fmla="val 7071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" name="TextBox 5"/>
          <p:cNvSpPr txBox="1">
            <a:spLocks noChangeArrowheads="1"/>
          </p:cNvSpPr>
          <p:nvPr/>
        </p:nvSpPr>
        <p:spPr bwMode="auto">
          <a:xfrm>
            <a:off x="87857" y="6505121"/>
            <a:ext cx="17283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400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40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91292" y="3793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Avoiding Trivial Shortcuts</a:t>
            </a:r>
          </a:p>
        </p:txBody>
      </p:sp>
      <p:sp>
        <p:nvSpPr>
          <p:cNvPr id="2" name="Rectangle 1"/>
          <p:cNvSpPr/>
          <p:nvPr/>
        </p:nvSpPr>
        <p:spPr>
          <a:xfrm>
            <a:off x="5766960" y="4267537"/>
            <a:ext cx="6057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makes it less likely that low-level properties cross both patches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88263" y="5351340"/>
            <a:ext cx="5859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makes it harder to match straight lines between two patches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14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994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52141">
        <p:fade/>
      </p:transition>
    </mc:Choice>
    <mc:Fallback xmlns="">
      <p:transition advTm="52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3880220" y="2743200"/>
            <a:ext cx="4273180" cy="3870030"/>
            <a:chOff x="2356220" y="2743200"/>
            <a:chExt cx="4273180" cy="387003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6220" y="2743200"/>
              <a:ext cx="4273180" cy="320488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794396" y="5966899"/>
              <a:ext cx="33968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Position in Image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488398"/>
            <a:ext cx="3134330" cy="2350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270" y="3488398"/>
            <a:ext cx="3134330" cy="23507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1793434" y="3541000"/>
            <a:ext cx="3014616" cy="2222873"/>
            <a:chOff x="252413" y="69056"/>
            <a:chExt cx="2638425" cy="1945482"/>
          </a:xfrm>
        </p:grpSpPr>
        <p:grpSp>
          <p:nvGrpSpPr>
            <p:cNvPr id="7" name="Group 6"/>
            <p:cNvGrpSpPr/>
            <p:nvPr/>
          </p:nvGrpSpPr>
          <p:grpSpPr>
            <a:xfrm>
              <a:off x="252413" y="69056"/>
              <a:ext cx="2638425" cy="535782"/>
              <a:chOff x="252413" y="69056"/>
              <a:chExt cx="2638425" cy="53578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252413" y="690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50119" y="690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647825" y="690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345532" y="690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52413" y="773906"/>
              <a:ext cx="2638425" cy="535782"/>
              <a:chOff x="252413" y="678656"/>
              <a:chExt cx="2638425" cy="53578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252413" y="6786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950119" y="6786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647825" y="6786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345532" y="6786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52413" y="1478756"/>
              <a:ext cx="2638425" cy="535782"/>
              <a:chOff x="252413" y="1478756"/>
              <a:chExt cx="2638425" cy="53578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52413" y="14787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50119" y="14787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647825" y="14787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345532" y="14787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Isosceles Triangle 21"/>
          <p:cNvSpPr/>
          <p:nvPr/>
        </p:nvSpPr>
        <p:spPr>
          <a:xfrm rot="5400000">
            <a:off x="4849672" y="4633336"/>
            <a:ext cx="490818" cy="94428"/>
          </a:xfrm>
          <a:prstGeom prst="triangl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3" name="Isosceles Triangle 22"/>
          <p:cNvSpPr/>
          <p:nvPr/>
        </p:nvSpPr>
        <p:spPr>
          <a:xfrm rot="5400000">
            <a:off x="6927708" y="4643745"/>
            <a:ext cx="490818" cy="94428"/>
          </a:xfrm>
          <a:prstGeom prst="triangl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35" name="Group 34"/>
          <p:cNvGrpSpPr/>
          <p:nvPr/>
        </p:nvGrpSpPr>
        <p:grpSpPr>
          <a:xfrm>
            <a:off x="5303232" y="3623045"/>
            <a:ext cx="522388" cy="2081457"/>
            <a:chOff x="4288607" y="3072537"/>
            <a:chExt cx="522388" cy="208145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3072537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3332382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3592227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3852071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4111916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4371761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4631606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4091749" y="1528763"/>
            <a:ext cx="5040741" cy="914401"/>
            <a:chOff x="2567748" y="1528762"/>
            <a:chExt cx="5040741" cy="914401"/>
          </a:xfrm>
        </p:grpSpPr>
        <p:pic>
          <p:nvPicPr>
            <p:cNvPr id="4100" name="Picture 4" descr="http://ladoga.graphics.cs.cmu.edu/cdoersch/hn25/caffe_run/data/efros/cdoersch/posunsup_nns_proj3_out/patchdisplay/imgs/7662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884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://ladoga.graphics.cs.cmu.edu/cdoersch/hn25/caffe_run/data/efros/cdoersch/posunsup_nns_proj3_out/patchdisplay/imgs/7663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935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://ladoga.graphics.cs.cmu.edu/cdoersch/hn25/caffe_run/data/efros/cdoersch/posunsup_nns_proj3_out/patchdisplay/imgs/7664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986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http://ladoga.graphics.cs.cmu.edu/cdoersch/hn25/caffe_run/data/efros/cdoersch/posunsup_nns_proj3_out/patchdisplay/imgs/7665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037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http://ladoga.graphics.cs.cmu.edu/cdoersch/hn25/caffe_run/data/efros/cdoersch/posunsup_nns_proj3_out/patchdisplay/imgs/7666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089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9" name="Straight Connector 38"/>
            <p:cNvCxnSpPr/>
            <p:nvPr/>
          </p:nvCxnSpPr>
          <p:spPr>
            <a:xfrm>
              <a:off x="2567748" y="1566673"/>
              <a:ext cx="0" cy="876490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Isosceles Triangle 46"/>
          <p:cNvSpPr/>
          <p:nvPr/>
        </p:nvSpPr>
        <p:spPr>
          <a:xfrm rot="5400000">
            <a:off x="5788362" y="4633336"/>
            <a:ext cx="490818" cy="94428"/>
          </a:xfrm>
          <a:prstGeom prst="triangl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52" name="Group 51"/>
          <p:cNvGrpSpPr/>
          <p:nvPr/>
        </p:nvGrpSpPr>
        <p:grpSpPr>
          <a:xfrm>
            <a:off x="6241922" y="2976214"/>
            <a:ext cx="723044" cy="3424586"/>
            <a:chOff x="4717922" y="2781461"/>
            <a:chExt cx="723044" cy="3424586"/>
          </a:xfrm>
        </p:grpSpPr>
        <p:grpSp>
          <p:nvGrpSpPr>
            <p:cNvPr id="42" name="Group 41"/>
            <p:cNvGrpSpPr/>
            <p:nvPr/>
          </p:nvGrpSpPr>
          <p:grpSpPr>
            <a:xfrm>
              <a:off x="4792324" y="3940174"/>
              <a:ext cx="574240" cy="1092202"/>
              <a:chOff x="4792324" y="3914452"/>
              <a:chExt cx="574240" cy="152400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792324" y="3914452"/>
                <a:ext cx="574240" cy="152400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5400000">
                <a:off x="4317444" y="4414842"/>
                <a:ext cx="1524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CNN</a:t>
                </a:r>
              </a:p>
            </p:txBody>
          </p:sp>
        </p:grpSp>
        <p:cxnSp>
          <p:nvCxnSpPr>
            <p:cNvPr id="45" name="Straight Arrow Connector 44"/>
            <p:cNvCxnSpPr/>
            <p:nvPr/>
          </p:nvCxnSpPr>
          <p:spPr>
            <a:xfrm flipV="1">
              <a:off x="5079444" y="5135563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296" y="5619751"/>
              <a:ext cx="586296" cy="586296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cxnSp>
          <p:nvCxnSpPr>
            <p:cNvPr id="48" name="Straight Arrow Connector 47"/>
            <p:cNvCxnSpPr/>
            <p:nvPr/>
          </p:nvCxnSpPr>
          <p:spPr>
            <a:xfrm flipV="1">
              <a:off x="5079444" y="3455987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4717922" y="2781461"/>
              <a:ext cx="723044" cy="571338"/>
              <a:chOff x="4755156" y="2781461"/>
              <a:chExt cx="723044" cy="571338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755156" y="2781461"/>
                <a:ext cx="723044" cy="57133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978400" y="3143330"/>
                <a:ext cx="131979" cy="133269"/>
              </a:xfrm>
              <a:prstGeom prst="rect">
                <a:avLst/>
              </a:prstGeom>
              <a:solidFill>
                <a:srgbClr val="FF7D7D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6" name="Picture 2" descr="http://ladoga.graphics.cs.cmu.edu/cdoersch/hn25/caffe_run/data/efros/cdoersch/posunsup_nns_proj3_out/patchdisplay/imgs/766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26244"/>
            <a:ext cx="914400" cy="91440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4343400" y="1775580"/>
            <a:ext cx="3505200" cy="3391741"/>
            <a:chOff x="1158672" y="1775579"/>
            <a:chExt cx="3505200" cy="3391741"/>
          </a:xfrm>
        </p:grpSpPr>
        <p:grpSp>
          <p:nvGrpSpPr>
            <p:cNvPr id="49" name="Group 48"/>
            <p:cNvGrpSpPr/>
            <p:nvPr/>
          </p:nvGrpSpPr>
          <p:grpSpPr>
            <a:xfrm>
              <a:off x="1158672" y="1775579"/>
              <a:ext cx="3505200" cy="3391741"/>
              <a:chOff x="1158672" y="1775579"/>
              <a:chExt cx="3505200" cy="3391741"/>
            </a:xfrm>
          </p:grpSpPr>
          <p:pic>
            <p:nvPicPr>
              <p:cNvPr id="34" name="Picture 33"/>
              <p:cNvPicPr>
                <a:picLocks/>
              </p:cNvPicPr>
              <p:nvPr/>
            </p:nvPicPr>
            <p:blipFill rotWithShape="1">
              <a:blip r:embed="rId20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saturation sat="64000"/>
                        </a14:imgEffect>
                        <a14:imgEffect>
                          <a14:brightnessContrast bright="-36000" contrast="7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71" t="66344" r="31939" b="3564"/>
              <a:stretch/>
            </p:blipFill>
            <p:spPr>
              <a:xfrm>
                <a:off x="3749472" y="4246014"/>
                <a:ext cx="914400" cy="914400"/>
              </a:xfrm>
              <a:prstGeom prst="rect">
                <a:avLst/>
              </a:prstGeom>
            </p:spPr>
          </p:pic>
          <p:grpSp>
            <p:nvGrpSpPr>
              <p:cNvPr id="41" name="Group 40"/>
              <p:cNvGrpSpPr/>
              <p:nvPr/>
            </p:nvGrpSpPr>
            <p:grpSpPr>
              <a:xfrm>
                <a:off x="1158672" y="1775579"/>
                <a:ext cx="3505200" cy="3391741"/>
                <a:chOff x="366864" y="622812"/>
                <a:chExt cx="5791200" cy="5603745"/>
              </a:xfrm>
            </p:grpSpPr>
            <p:sp>
              <p:nvSpPr>
                <p:cNvPr id="59" name="Rectangle 58"/>
                <p:cNvSpPr/>
                <p:nvPr/>
              </p:nvSpPr>
              <p:spPr>
                <a:xfrm flipH="1">
                  <a:off x="376842" y="4700289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 flipH="1">
                  <a:off x="2504093" y="4709814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 flipH="1">
                  <a:off x="4641321" y="4700289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 flipH="1">
                  <a:off x="4641321" y="2661550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 flipH="1">
                  <a:off x="366864" y="2661550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 flipH="1">
                  <a:off x="366864" y="629360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 flipH="1">
                  <a:off x="2504093" y="622812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 flipH="1">
                  <a:off x="4641321" y="622812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7" name="Rectangle 76"/>
            <p:cNvSpPr/>
            <p:nvPr/>
          </p:nvSpPr>
          <p:spPr>
            <a:xfrm flipH="1">
              <a:off x="2439091" y="3034951"/>
              <a:ext cx="918029" cy="918029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itle 1"/>
          <p:cNvSpPr txBox="1">
            <a:spLocks/>
          </p:cNvSpPr>
          <p:nvPr/>
        </p:nvSpPr>
        <p:spPr>
          <a:xfrm>
            <a:off x="791292" y="3793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A Not-So “Trivial” Shortcut</a:t>
            </a:r>
          </a:p>
        </p:txBody>
      </p:sp>
      <p:sp>
        <p:nvSpPr>
          <p:cNvPr id="68" name="TextBox 5"/>
          <p:cNvSpPr txBox="1">
            <a:spLocks noChangeArrowheads="1"/>
          </p:cNvSpPr>
          <p:nvPr/>
        </p:nvSpPr>
        <p:spPr bwMode="auto">
          <a:xfrm>
            <a:off x="87857" y="6505121"/>
            <a:ext cx="17283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400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40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75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94417">
        <p:fade/>
      </p:transition>
    </mc:Choice>
    <mc:Fallback xmlns="">
      <p:transition advTm="94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28056 -0.2185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28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8" r="37771"/>
          <a:stretch/>
        </p:blipFill>
        <p:spPr>
          <a:xfrm>
            <a:off x="404643" y="4282966"/>
            <a:ext cx="2846686" cy="1739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13296" r="17057" b="552"/>
          <a:stretch/>
        </p:blipFill>
        <p:spPr>
          <a:xfrm>
            <a:off x="528413" y="1940247"/>
            <a:ext cx="2722916" cy="1731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23" y="1966523"/>
            <a:ext cx="4139686" cy="3877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23" y="1966523"/>
            <a:ext cx="4139686" cy="387723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91292" y="3793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Chromatic Aberration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8103474" y="1940247"/>
            <a:ext cx="404122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>
              <a:spcAft>
                <a:spcPts val="1200"/>
              </a:spcAft>
              <a:buFontTx/>
              <a:buChar char="-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Chromatic aberration happens when a lens bends different wavelengths at different amount</a:t>
            </a:r>
          </a:p>
          <a:p>
            <a:pPr indent="-285750">
              <a:spcAft>
                <a:spcPts val="1200"/>
              </a:spcAft>
              <a:buFontTx/>
              <a:buChar char="-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For common lenses (specifically, the achromatic doublet), the green color channel is shrunk a little bit toward the image center relative to red and blue</a:t>
            </a:r>
          </a:p>
          <a:p>
            <a:pPr indent="-285750">
              <a:spcAft>
                <a:spcPts val="1200"/>
              </a:spcAft>
              <a:buFontTx/>
              <a:buChar char="-"/>
            </a:pP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indent="-285750">
              <a:spcAft>
                <a:spcPts val="1200"/>
              </a:spcAft>
              <a:buFontTx/>
              <a:buChar char="-"/>
            </a:pP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indent="-285750">
              <a:spcAft>
                <a:spcPts val="1200"/>
              </a:spcAft>
              <a:buFontTx/>
              <a:buChar char="-"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03474" y="1988632"/>
            <a:ext cx="40412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Deep nets can detect this subtle shift, which tells the net where a patch is with respect to the lens, and gives away the answer to the relative-position task.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87857" y="6505121"/>
            <a:ext cx="17283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400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40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3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134">
        <p:fade/>
      </p:transition>
    </mc:Choice>
    <mc:Fallback xmlns="">
      <p:transition spd="med" advTm="451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ladoga.graphics.cs.cmu.edu/cdoersch/hn25/caffe_run/data/efros/cdoersch/posunsup_nns_proj3_out/patchdisplay/imgs/7661.jp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87" y="1696059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924225" y="1700821"/>
            <a:ext cx="5040741" cy="914401"/>
            <a:chOff x="2567748" y="1528762"/>
            <a:chExt cx="5040741" cy="914401"/>
          </a:xfrm>
        </p:grpSpPr>
        <p:pic>
          <p:nvPicPr>
            <p:cNvPr id="4100" name="Picture 4" descr="http://ladoga.graphics.cs.cmu.edu/cdoersch/hn25/caffe_run/data/efros/cdoersch/posunsup_nns_proj3_out/patchdisplay/imgs/7662.jpg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884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://ladoga.graphics.cs.cmu.edu/cdoersch/hn25/caffe_run/data/efros/cdoersch/posunsup_nns_proj3_out/patchdisplay/imgs/7663.jpg"/>
            <p:cNvPicPr>
              <a:picLocks noChangeAspect="1" noChangeArrowheads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935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://ladoga.graphics.cs.cmu.edu/cdoersch/hn25/caffe_run/data/efros/cdoersch/posunsup_nns_proj3_out/patchdisplay/imgs/7664.jpg"/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986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http://ladoga.graphics.cs.cmu.edu/cdoersch/hn25/caffe_run/data/efros/cdoersch/posunsup_nns_proj3_out/patchdisplay/imgs/7665.jpg"/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037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http://ladoga.graphics.cs.cmu.edu/cdoersch/hn25/caffe_run/data/efros/cdoersch/posunsup_nns_proj3_out/patchdisplay/imgs/7666.jpg"/>
            <p:cNvPicPr>
              <a:picLocks noChangeAspect="1" noChangeArrowheads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089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9" name="Straight Connector 38"/>
            <p:cNvCxnSpPr/>
            <p:nvPr/>
          </p:nvCxnSpPr>
          <p:spPr>
            <a:xfrm>
              <a:off x="2567748" y="1566673"/>
              <a:ext cx="0" cy="876490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itle 1"/>
          <p:cNvSpPr txBox="1">
            <a:spLocks/>
          </p:cNvSpPr>
          <p:nvPr/>
        </p:nvSpPr>
        <p:spPr>
          <a:xfrm>
            <a:off x="791292" y="3793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Solution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1292" y="3021622"/>
            <a:ext cx="107490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Removing color </a:t>
            </a:r>
          </a:p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In this paper, 2 of the 3 color channels are randomly dropped.</a:t>
            </a:r>
          </a:p>
          <a:p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mportant </a:t>
            </a: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lesson: </a:t>
            </a:r>
            <a:endParaRPr lang="en-US" sz="28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Deep 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nets are kind-of lazy.  If there’s a way to solve a problem without learning semantics, they may learn to do that instead.</a:t>
            </a:r>
          </a:p>
        </p:txBody>
      </p:sp>
      <p:sp>
        <p:nvSpPr>
          <p:cNvPr id="54" name="TextBox 5"/>
          <p:cNvSpPr txBox="1">
            <a:spLocks noChangeArrowheads="1"/>
          </p:cNvSpPr>
          <p:nvPr/>
        </p:nvSpPr>
        <p:spPr bwMode="auto">
          <a:xfrm>
            <a:off x="87857" y="6505121"/>
            <a:ext cx="17283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400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40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17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08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24972">
        <p:fade/>
      </p:transition>
    </mc:Choice>
    <mc:Fallback xmlns="">
      <p:transition advTm="249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" dirty="0">
                <a:solidFill>
                  <a:schemeClr val="dk1"/>
                </a:solidFill>
                <a:latin typeface="Times New Roman" charset="0"/>
                <a:ea typeface="Times New Roman" charset="0"/>
                <a:cs typeface="Times New Roman" charset="0"/>
                <a:sym typeface="Calibri"/>
              </a:rPr>
              <a:t>Pre-Training for R-CNN</a:t>
            </a:r>
          </a:p>
        </p:txBody>
      </p:sp>
      <p:pic>
        <p:nvPicPr>
          <p:cNvPr id="781" name="Shape 7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2313" y="1297651"/>
            <a:ext cx="8967375" cy="2608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5867400" y="3048000"/>
            <a:ext cx="2514600" cy="1447800"/>
            <a:chOff x="4343400" y="3048000"/>
            <a:chExt cx="2514600" cy="1447800"/>
          </a:xfrm>
        </p:grpSpPr>
        <p:sp>
          <p:nvSpPr>
            <p:cNvPr id="7" name="Rectangle 6"/>
            <p:cNvSpPr/>
            <p:nvPr/>
          </p:nvSpPr>
          <p:spPr>
            <a:xfrm>
              <a:off x="4343400" y="3048000"/>
              <a:ext cx="2514600" cy="9906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8" name="Straight Arrow Connector 7"/>
            <p:cNvCxnSpPr>
              <a:stCxn id="7" idx="2"/>
            </p:cNvCxnSpPr>
            <p:nvPr/>
          </p:nvCxnSpPr>
          <p:spPr>
            <a:xfrm>
              <a:off x="5600700" y="4038600"/>
              <a:ext cx="0" cy="4572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352800" y="4572000"/>
            <a:ext cx="672915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Pre-train on relative-position task, w/o labels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2596" y="6505121"/>
            <a:ext cx="18165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en-US" sz="140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Girshick</a:t>
            </a: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18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567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28454">
        <p:fade/>
      </p:transition>
    </mc:Choice>
    <mc:Fallback xmlns="">
      <p:transition advTm="284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754210" y="6370591"/>
            <a:ext cx="731520" cy="135468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53372" y="6391611"/>
            <a:ext cx="731520" cy="188135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734285" y="6367963"/>
            <a:ext cx="731520" cy="2667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17469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Pascal </a:t>
            </a:r>
            <a:r>
              <a:rPr lang="en-US" b="1" smtClean="0">
                <a:latin typeface="Times New Roman" charset="0"/>
                <a:ea typeface="Times New Roman" charset="0"/>
                <a:cs typeface="Times New Roman" charset="0"/>
              </a:rPr>
              <a:t>Object Detection: VOC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2007 Performance</a:t>
            </a:r>
            <a:b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7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700" dirty="0" err="1">
                <a:latin typeface="Times New Roman" charset="0"/>
                <a:ea typeface="Times New Roman" charset="0"/>
                <a:cs typeface="Times New Roman" charset="0"/>
              </a:rPr>
              <a:t>pretraining</a:t>
            </a:r>
            <a:r>
              <a:rPr lang="en-US" sz="2700" dirty="0">
                <a:latin typeface="Times New Roman" charset="0"/>
                <a:ea typeface="Times New Roman" charset="0"/>
                <a:cs typeface="Times New Roman" charset="0"/>
              </a:rPr>
              <a:t> for R-CNN)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16199" y="6273800"/>
            <a:ext cx="7670801" cy="161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05349" y="6251180"/>
            <a:ext cx="2289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No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Pretraining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77215" y="6251181"/>
            <a:ext cx="8835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Ours</a:t>
            </a:r>
          </a:p>
          <a:p>
            <a:pPr algn="ctr"/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52693" y="6251180"/>
            <a:ext cx="3157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ImageNet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Labels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07838" y="4514871"/>
            <a:ext cx="82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40.7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07000" y="4015086"/>
            <a:ext cx="82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46.3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87913" y="3337181"/>
            <a:ext cx="82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54.2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819810" y="1524001"/>
            <a:ext cx="8467191" cy="4755063"/>
            <a:chOff x="1152022" y="1036137"/>
            <a:chExt cx="7410318" cy="475506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600200" y="1036137"/>
              <a:ext cx="0" cy="475506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600200" y="5791200"/>
              <a:ext cx="69621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-203046" y="2951332"/>
              <a:ext cx="3168047" cy="457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charset="0"/>
                  <a:ea typeface="Times New Roman" charset="0"/>
                  <a:cs typeface="Times New Roman" charset="0"/>
                </a:rPr>
                <a:t>% Average Precision</a:t>
              </a:r>
            </a:p>
          </p:txBody>
        </p:sp>
      </p:grp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87857" y="6505121"/>
            <a:ext cx="17283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400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40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19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8730584"/>
      </p:ext>
    </p:extLst>
  </p:cSld>
  <p:clrMapOvr>
    <a:masterClrMapping/>
  </p:clrMapOvr>
  <p:transition advClick="0" advTm="453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-4.72222E-6 -0.3694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4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3.33333E-6 -0.1976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-0.2738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0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Supervised Learning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782203" y="2046914"/>
            <a:ext cx="4219164" cy="3502011"/>
            <a:chOff x="2791315" y="1902535"/>
            <a:chExt cx="4219164" cy="3502011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791315" y="1902535"/>
              <a:ext cx="4219164" cy="3502011"/>
              <a:chOff x="4463662" y="2523729"/>
              <a:chExt cx="4219164" cy="3501441"/>
            </a:xfrm>
          </p:grpSpPr>
          <p:sp>
            <p:nvSpPr>
              <p:cNvPr id="6" name="TextBox 4"/>
              <p:cNvSpPr txBox="1">
                <a:spLocks noChangeArrowheads="1"/>
              </p:cNvSpPr>
              <p:nvPr/>
            </p:nvSpPr>
            <p:spPr bwMode="auto">
              <a:xfrm>
                <a:off x="6553200" y="35052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7" name="TextBox 5"/>
              <p:cNvSpPr txBox="1">
                <a:spLocks noChangeArrowheads="1"/>
              </p:cNvSpPr>
              <p:nvPr/>
            </p:nvSpPr>
            <p:spPr bwMode="auto">
              <a:xfrm>
                <a:off x="7086600" y="35052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8" name="TextBox 6"/>
              <p:cNvSpPr txBox="1">
                <a:spLocks noChangeArrowheads="1"/>
              </p:cNvSpPr>
              <p:nvPr/>
            </p:nvSpPr>
            <p:spPr bwMode="auto">
              <a:xfrm>
                <a:off x="6824679" y="3581642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9" name="TextBox 7"/>
              <p:cNvSpPr txBox="1">
                <a:spLocks noChangeArrowheads="1"/>
              </p:cNvSpPr>
              <p:nvPr/>
            </p:nvSpPr>
            <p:spPr bwMode="auto">
              <a:xfrm>
                <a:off x="6688429" y="3814593"/>
                <a:ext cx="228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12" name="TextBox 10"/>
              <p:cNvSpPr txBox="1">
                <a:spLocks noChangeArrowheads="1"/>
              </p:cNvSpPr>
              <p:nvPr/>
            </p:nvSpPr>
            <p:spPr bwMode="auto">
              <a:xfrm>
                <a:off x="6842546" y="3249169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13" name="TextBox 11"/>
              <p:cNvSpPr txBox="1">
                <a:spLocks noChangeArrowheads="1"/>
              </p:cNvSpPr>
              <p:nvPr/>
            </p:nvSpPr>
            <p:spPr bwMode="auto">
              <a:xfrm>
                <a:off x="5715000" y="3657600"/>
                <a:ext cx="184731" cy="369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TextBox 13"/>
              <p:cNvSpPr txBox="1">
                <a:spLocks noChangeArrowheads="1"/>
              </p:cNvSpPr>
              <p:nvPr/>
            </p:nvSpPr>
            <p:spPr bwMode="auto">
              <a:xfrm>
                <a:off x="5793756" y="4741629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16" name="TextBox 14"/>
              <p:cNvSpPr txBox="1">
                <a:spLocks noChangeArrowheads="1"/>
              </p:cNvSpPr>
              <p:nvPr/>
            </p:nvSpPr>
            <p:spPr bwMode="auto">
              <a:xfrm>
                <a:off x="5181600" y="46482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17" name="TextBox 15"/>
              <p:cNvSpPr txBox="1">
                <a:spLocks noChangeArrowheads="1"/>
              </p:cNvSpPr>
              <p:nvPr/>
            </p:nvSpPr>
            <p:spPr bwMode="auto">
              <a:xfrm>
                <a:off x="5342160" y="4387092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18" name="TextBox 16"/>
              <p:cNvSpPr txBox="1">
                <a:spLocks noChangeArrowheads="1"/>
              </p:cNvSpPr>
              <p:nvPr/>
            </p:nvSpPr>
            <p:spPr bwMode="auto">
              <a:xfrm>
                <a:off x="5456885" y="496966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19" name="TextBox 17"/>
              <p:cNvSpPr txBox="1">
                <a:spLocks noChangeArrowheads="1"/>
              </p:cNvSpPr>
              <p:nvPr/>
            </p:nvSpPr>
            <p:spPr bwMode="auto">
              <a:xfrm>
                <a:off x="5541670" y="4691591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20" name="TextBox 18"/>
              <p:cNvSpPr txBox="1">
                <a:spLocks noChangeArrowheads="1"/>
              </p:cNvSpPr>
              <p:nvPr/>
            </p:nvSpPr>
            <p:spPr bwMode="auto">
              <a:xfrm>
                <a:off x="5665585" y="44196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rot="5400000" flipH="1" flipV="1">
                <a:off x="3389555" y="4152658"/>
                <a:ext cx="2972904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4876800" y="5638317"/>
                <a:ext cx="34290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1"/>
              <p:cNvSpPr txBox="1">
                <a:spLocks noChangeArrowheads="1"/>
              </p:cNvSpPr>
              <p:nvPr/>
            </p:nvSpPr>
            <p:spPr bwMode="auto">
              <a:xfrm>
                <a:off x="4463662" y="2523729"/>
                <a:ext cx="377026" cy="369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4" name="TextBox 22"/>
              <p:cNvSpPr txBox="1">
                <a:spLocks noChangeArrowheads="1"/>
              </p:cNvSpPr>
              <p:nvPr/>
            </p:nvSpPr>
            <p:spPr bwMode="auto">
              <a:xfrm>
                <a:off x="8305800" y="5655898"/>
                <a:ext cx="377026" cy="369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27" name="TextBox 7"/>
            <p:cNvSpPr txBox="1">
              <a:spLocks noChangeArrowheads="1"/>
            </p:cNvSpPr>
            <p:nvPr/>
          </p:nvSpPr>
          <p:spPr bwMode="auto">
            <a:xfrm>
              <a:off x="5347581" y="3193609"/>
              <a:ext cx="228600" cy="36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29" name="Content Placeholder 3"/>
          <p:cNvSpPr>
            <a:spLocks noGrp="1"/>
          </p:cNvSpPr>
          <p:nvPr>
            <p:ph idx="1"/>
          </p:nvPr>
        </p:nvSpPr>
        <p:spPr>
          <a:xfrm>
            <a:off x="1775426" y="5421040"/>
            <a:ext cx="2154890" cy="590621"/>
          </a:xfrm>
        </p:spPr>
        <p:txBody>
          <a:bodyPr>
            <a:normAutofit fontScale="925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Data </a:t>
            </a: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is labeled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Content Placeholder 3"/>
          <p:cNvSpPr txBox="1">
            <a:spLocks/>
          </p:cNvSpPr>
          <p:nvPr/>
        </p:nvSpPr>
        <p:spPr>
          <a:xfrm>
            <a:off x="5518930" y="2046913"/>
            <a:ext cx="6127640" cy="4130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Its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goal is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to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learn to produce the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correct output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given a new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input.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87857" y="6505121"/>
            <a:ext cx="42226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altLang="en-US" sz="140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mlg.eng.cam.ac.uk</a:t>
            </a: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140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zoubin</a:t>
            </a: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/course05/lect1.pdf</a:t>
            </a:r>
            <a:endParaRPr lang="en-US" altLang="en-US" sz="1400" dirty="0" smtClean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561072"/>
            <a:ext cx="10983687" cy="190454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Context Encoders: Feature Learning by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Inpainting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. Pathak, P. </a:t>
            </a:r>
            <a:r>
              <a:rPr lang="en-US" sz="3600" dirty="0" err="1">
                <a:latin typeface="Times New Roman" charset="0"/>
                <a:ea typeface="Times New Roman" charset="0"/>
                <a:cs typeface="Times New Roman" charset="0"/>
              </a:rPr>
              <a:t>Krähenbühl</a:t>
            </a:r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, J. Donahue, T. Darrell, A. A. </a:t>
            </a:r>
            <a:r>
              <a:rPr lang="en-US" sz="3600" dirty="0" err="1">
                <a:latin typeface="Times New Roman" charset="0"/>
                <a:ea typeface="Times New Roman" charset="0"/>
                <a:cs typeface="Times New Roman" charset="0"/>
              </a:rPr>
              <a:t>Efros</a:t>
            </a:r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, CVPR 2016</a:t>
            </a:r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201300"/>
            <a:ext cx="5326117" cy="3058205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200" b="1" dirty="0" err="1" smtClean="0">
                <a:latin typeface="Times New Roman" charset="0"/>
                <a:ea typeface="Times New Roman" charset="0"/>
                <a:cs typeface="Times New Roman" charset="0"/>
              </a:rPr>
              <a:t>Inpainting</a:t>
            </a:r>
            <a:r>
              <a:rPr lang="en-US" sz="3200" b="1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  <a:endParaRPr lang="en-US" sz="32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art of restoring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missing parts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image.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716" y="2465618"/>
            <a:ext cx="3518069" cy="413813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Context Encoders: Feature Learning by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Inpainting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90959"/>
            <a:ext cx="10515600" cy="3922493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Classical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inpainting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or texture synthesis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approaches are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 		</a:t>
            </a:r>
            <a:r>
              <a:rPr lang="en-US" sz="3600" b="1" i="1" dirty="0" smtClean="0">
                <a:latin typeface="Times New Roman" charset="0"/>
                <a:ea typeface="Times New Roman" charset="0"/>
                <a:cs typeface="Times New Roman" charset="0"/>
              </a:rPr>
              <a:t>local non-semantic </a:t>
            </a:r>
            <a:r>
              <a:rPr lang="en-US" sz="3600" b="1" i="1" dirty="0">
                <a:latin typeface="Times New Roman" charset="0"/>
                <a:ea typeface="Times New Roman" charset="0"/>
                <a:cs typeface="Times New Roman" charset="0"/>
              </a:rPr>
              <a:t>methods </a:t>
            </a:r>
            <a:endParaRPr lang="en-US" sz="3600" b="1" i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Hence, they cannot handle large missing region.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2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Context Encoders: Feature Learning by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Inpainting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54469"/>
            <a:ext cx="10515600" cy="392249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Unsupervised semantic visual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feature learning 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Semantic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inpainting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914400" lvl="2" indent="0">
              <a:buNone/>
            </a:pPr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914400" lvl="2" indent="0">
              <a:buNone/>
            </a:pPr>
            <a:r>
              <a:rPr lang="en-US" sz="2800" u="sng" dirty="0">
                <a:latin typeface="Times New Roman" charset="0"/>
                <a:ea typeface="Times New Roman" charset="0"/>
                <a:cs typeface="Times New Roman" charset="0"/>
              </a:rPr>
              <a:t>Input: </a:t>
            </a:r>
            <a:endParaRPr lang="en-US" sz="2800" u="sng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914400" lvl="2" indent="0">
              <a:buNone/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an 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image with a missing region</a:t>
            </a:r>
          </a:p>
          <a:p>
            <a:pPr marL="914400" lvl="2" indent="0">
              <a:buNone/>
            </a:pP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914400" lvl="2" indent="0">
              <a:buNone/>
            </a:pPr>
            <a:r>
              <a:rPr lang="en-US" sz="2800" u="sng" dirty="0">
                <a:latin typeface="Times New Roman" charset="0"/>
                <a:ea typeface="Times New Roman" charset="0"/>
                <a:cs typeface="Times New Roman" charset="0"/>
              </a:rPr>
              <a:t>Output</a:t>
            </a:r>
            <a:r>
              <a:rPr lang="en-US" sz="2800" u="sng" dirty="0" smtClean="0">
                <a:latin typeface="Times New Roman" charset="0"/>
                <a:ea typeface="Times New Roman" charset="0"/>
                <a:cs typeface="Times New Roman" charset="0"/>
              </a:rPr>
              <a:t>: </a:t>
            </a:r>
          </a:p>
          <a:p>
            <a:pPr marL="914400" lvl="2" indent="0">
              <a:buNone/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missing region</a:t>
            </a:r>
          </a:p>
          <a:p>
            <a:pPr marL="914400" lvl="2" indent="0">
              <a:buNone/>
            </a:pPr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97" y="3427768"/>
            <a:ext cx="1562538" cy="1575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124" y="5389014"/>
            <a:ext cx="783284" cy="78794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1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Context Encoders: Feature Learning by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Inpainting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551" y="2678669"/>
            <a:ext cx="7646898" cy="297669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1071" y="3288299"/>
            <a:ext cx="2062385" cy="923330"/>
            <a:chOff x="320528" y="3243686"/>
            <a:chExt cx="2062385" cy="923330"/>
          </a:xfrm>
        </p:grpSpPr>
        <p:sp>
          <p:nvSpPr>
            <p:cNvPr id="8" name="Rectangle 7"/>
            <p:cNvSpPr/>
            <p:nvPr/>
          </p:nvSpPr>
          <p:spPr>
            <a:xfrm>
              <a:off x="320528" y="3243686"/>
              <a:ext cx="176805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 New Roman" charset="0"/>
                  <a:ea typeface="Calibri" charset="0"/>
                  <a:cs typeface="Arial" charset="0"/>
                </a:rPr>
                <a:t>Input: image </a:t>
              </a:r>
              <a:r>
                <a:rPr lang="en-US">
                  <a:latin typeface="Times New Roman" charset="0"/>
                  <a:ea typeface="Calibri" charset="0"/>
                  <a:cs typeface="Arial" charset="0"/>
                </a:rPr>
                <a:t>with </a:t>
              </a:r>
              <a:r>
                <a:rPr lang="en-US" smtClean="0">
                  <a:latin typeface="Times New Roman" charset="0"/>
                  <a:ea typeface="Calibri" charset="0"/>
                  <a:cs typeface="Arial" charset="0"/>
                </a:rPr>
                <a:t>the missing region</a:t>
              </a:r>
              <a:endParaRPr lang="en-US" dirty="0">
                <a:effectLst/>
                <a:latin typeface="Calibri" charset="0"/>
                <a:ea typeface="Calibri" charset="0"/>
                <a:cs typeface="Arial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973014" y="3705351"/>
              <a:ext cx="40989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552494" y="1739573"/>
            <a:ext cx="2895601" cy="1697310"/>
            <a:chOff x="3552494" y="1739573"/>
            <a:chExt cx="2895601" cy="1697310"/>
          </a:xfrm>
        </p:grpSpPr>
        <p:sp>
          <p:nvSpPr>
            <p:cNvPr id="9" name="Rectangle 8"/>
            <p:cNvSpPr/>
            <p:nvPr/>
          </p:nvSpPr>
          <p:spPr>
            <a:xfrm>
              <a:off x="3552494" y="1739573"/>
              <a:ext cx="289560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Calibri" charset="0"/>
                </a:rPr>
                <a:t>Encoder: captures </a:t>
              </a:r>
              <a:r>
                <a:rPr lang="en-US" dirty="0">
                  <a:latin typeface="Times New Roman" charset="0"/>
                  <a:ea typeface="Calibri" charset="0"/>
                </a:rPr>
                <a:t>the context of an image into a compact latent feature representation</a:t>
              </a:r>
              <a:r>
                <a:rPr lang="en-US" dirty="0"/>
                <a:t> 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414345" y="2662904"/>
              <a:ext cx="2624" cy="77397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4068761" y="1244788"/>
            <a:ext cx="2230876" cy="1467001"/>
            <a:chOff x="4068761" y="1244788"/>
            <a:chExt cx="2230876" cy="1467001"/>
          </a:xfrm>
        </p:grpSpPr>
        <p:sp>
          <p:nvSpPr>
            <p:cNvPr id="24" name="Rectangle 23"/>
            <p:cNvSpPr/>
            <p:nvPr/>
          </p:nvSpPr>
          <p:spPr>
            <a:xfrm>
              <a:off x="4068761" y="1244788"/>
              <a:ext cx="223087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 New Roman" charset="0"/>
                  <a:ea typeface="Calibri" charset="0"/>
                  <a:cs typeface="Arial" charset="0"/>
                </a:rPr>
                <a:t>Output: a latent feature representation of that image</a:t>
              </a:r>
              <a:endParaRPr lang="en-US" dirty="0">
                <a:effectLst/>
                <a:latin typeface="Calibri" charset="0"/>
                <a:ea typeface="Calibri" charset="0"/>
                <a:cs typeface="Arial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184199" y="2168119"/>
              <a:ext cx="0" cy="5436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768192" y="1239889"/>
            <a:ext cx="2230876" cy="1467001"/>
            <a:chOff x="4068761" y="1244788"/>
            <a:chExt cx="2230876" cy="1467001"/>
          </a:xfrm>
        </p:grpSpPr>
        <p:sp>
          <p:nvSpPr>
            <p:cNvPr id="30" name="Rectangle 29"/>
            <p:cNvSpPr/>
            <p:nvPr/>
          </p:nvSpPr>
          <p:spPr>
            <a:xfrm>
              <a:off x="4068761" y="1244788"/>
              <a:ext cx="223087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Calibri" charset="0"/>
                  <a:cs typeface="Arial" charset="0"/>
                </a:rPr>
                <a:t>Input: </a:t>
              </a:r>
              <a:r>
                <a:rPr lang="en-US" dirty="0">
                  <a:latin typeface="Times New Roman" charset="0"/>
                  <a:ea typeface="Calibri" charset="0"/>
                  <a:cs typeface="Arial" charset="0"/>
                </a:rPr>
                <a:t>a latent feature representation of that image</a:t>
              </a:r>
              <a:endParaRPr lang="en-US" dirty="0">
                <a:effectLst/>
                <a:latin typeface="Calibri" charset="0"/>
                <a:ea typeface="Calibri" charset="0"/>
                <a:cs typeface="Arial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5184199" y="2168119"/>
              <a:ext cx="0" cy="5436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8488374" y="1959279"/>
            <a:ext cx="1524025" cy="1333031"/>
            <a:chOff x="606643" y="3243686"/>
            <a:chExt cx="1524025" cy="1333031"/>
          </a:xfrm>
        </p:grpSpPr>
        <p:sp>
          <p:nvSpPr>
            <p:cNvPr id="33" name="Rectangle 32"/>
            <p:cNvSpPr/>
            <p:nvPr/>
          </p:nvSpPr>
          <p:spPr>
            <a:xfrm>
              <a:off x="606643" y="3243686"/>
              <a:ext cx="152402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 New Roman" charset="0"/>
                  <a:ea typeface="Calibri" charset="0"/>
                  <a:cs typeface="Arial" charset="0"/>
                </a:rPr>
                <a:t>Output: the missing image content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 flipV="1">
              <a:off x="974523" y="4182781"/>
              <a:ext cx="3967" cy="39393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020353" y="1701554"/>
            <a:ext cx="1913300" cy="1728842"/>
            <a:chOff x="3903087" y="1708041"/>
            <a:chExt cx="1913300" cy="1728842"/>
          </a:xfrm>
        </p:grpSpPr>
        <p:sp>
          <p:nvSpPr>
            <p:cNvPr id="37" name="Rectangle 36"/>
            <p:cNvSpPr/>
            <p:nvPr/>
          </p:nvSpPr>
          <p:spPr>
            <a:xfrm>
              <a:off x="3903087" y="1708041"/>
              <a:ext cx="19133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Decoder: 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ill 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in realistic image content 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4414345" y="2662904"/>
              <a:ext cx="2624" cy="77397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3552494" y="5467365"/>
            <a:ext cx="1524025" cy="703448"/>
            <a:chOff x="-50889" y="3845441"/>
            <a:chExt cx="1524025" cy="703448"/>
          </a:xfrm>
        </p:grpSpPr>
        <p:sp>
          <p:nvSpPr>
            <p:cNvPr id="43" name="Rectangle 42"/>
            <p:cNvSpPr/>
            <p:nvPr/>
          </p:nvSpPr>
          <p:spPr>
            <a:xfrm>
              <a:off x="-50889" y="4179557"/>
              <a:ext cx="15240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mtClean="0">
                  <a:latin typeface="Times New Roman" charset="0"/>
                  <a:ea typeface="Calibri" charset="0"/>
                  <a:cs typeface="Arial" charset="0"/>
                </a:rPr>
                <a:t>Ground truth</a:t>
              </a:r>
              <a:endParaRPr lang="en-US" dirty="0">
                <a:latin typeface="Times New Roman" charset="0"/>
                <a:ea typeface="Calibri" charset="0"/>
                <a:cs typeface="Arial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 flipV="1">
              <a:off x="116641" y="3845441"/>
              <a:ext cx="373119" cy="3215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8051524" y="4364604"/>
            <a:ext cx="1814822" cy="776526"/>
            <a:chOff x="8051524" y="4364604"/>
            <a:chExt cx="1814822" cy="776526"/>
          </a:xfrm>
        </p:grpSpPr>
        <p:sp>
          <p:nvSpPr>
            <p:cNvPr id="47" name="Left Brace 46"/>
            <p:cNvSpPr/>
            <p:nvPr/>
          </p:nvSpPr>
          <p:spPr>
            <a:xfrm rot="16200000">
              <a:off x="8766464" y="3649664"/>
              <a:ext cx="384942" cy="1814822"/>
            </a:xfrm>
            <a:prstGeom prst="leftBrace">
              <a:avLst>
                <a:gd name="adj1" fmla="val 69430"/>
                <a:gd name="adj2" fmla="val 50869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227987" y="4771798"/>
              <a:ext cx="15240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mtClean="0">
                  <a:latin typeface="Times New Roman" charset="0"/>
                  <a:ea typeface="Calibri" charset="0"/>
                  <a:cs typeface="Arial" charset="0"/>
                </a:rPr>
                <a:t>Loss function</a:t>
              </a:r>
              <a:endParaRPr lang="en-US" dirty="0">
                <a:latin typeface="Times New Roman" charset="0"/>
                <a:ea typeface="Calibri" charset="0"/>
                <a:cs typeface="Arial" charset="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Loss function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6272048" cy="4722764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2400" b="1" dirty="0" smtClean="0">
                <a:latin typeface="Times New Roman" charset="0"/>
                <a:ea typeface="Times New Roman" charset="0"/>
                <a:cs typeface="Times New Roman" charset="0"/>
              </a:rPr>
              <a:t>tandard 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pixel-wise reconstruction loss (L2): 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Tries to minimize the distance between the predicted missing region and the ground truth.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r">
              <a:buNone/>
            </a:pPr>
            <a:r>
              <a:rPr lang="en-US" sz="2400" i="1" u="sng" dirty="0">
                <a:latin typeface="Times New Roman" charset="0"/>
                <a:ea typeface="Times New Roman" charset="0"/>
                <a:cs typeface="Times New Roman" charset="0"/>
              </a:rPr>
              <a:t>produces blurry results</a:t>
            </a:r>
          </a:p>
          <a:p>
            <a:pPr marL="0" lvl="0" indent="0">
              <a:buNone/>
            </a:pPr>
            <a:endParaRPr lang="en-US" sz="24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400" b="1" dirty="0" smtClean="0">
                <a:latin typeface="Times New Roman" charset="0"/>
                <a:ea typeface="Times New Roman" charset="0"/>
                <a:cs typeface="Times New Roman" charset="0"/>
              </a:rPr>
              <a:t>Reconstruction 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plus an adversarial loss: </a:t>
            </a:r>
            <a:endParaRPr lang="en-US" sz="24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>
              <a:buNone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Tries to make the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predicted missing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region as realistic as possible.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r">
              <a:buNone/>
            </a:pPr>
            <a:r>
              <a:rPr lang="en-US" sz="2400" i="1" u="sng" dirty="0" smtClean="0">
                <a:latin typeface="Times New Roman" charset="0"/>
                <a:ea typeface="Times New Roman" charset="0"/>
                <a:cs typeface="Times New Roman" charset="0"/>
              </a:rPr>
              <a:t>Produces much </a:t>
            </a:r>
            <a:r>
              <a:rPr lang="en-US" sz="2400" i="1" u="sng" dirty="0">
                <a:latin typeface="Times New Roman" charset="0"/>
                <a:ea typeface="Times New Roman" charset="0"/>
                <a:cs typeface="Times New Roman" charset="0"/>
              </a:rPr>
              <a:t>sharper </a:t>
            </a:r>
            <a:r>
              <a:rPr lang="en-US" sz="2400" i="1" u="sng" dirty="0" smtClean="0">
                <a:latin typeface="Times New Roman" charset="0"/>
                <a:ea typeface="Times New Roman" charset="0"/>
                <a:cs typeface="Times New Roman" charset="0"/>
              </a:rPr>
              <a:t>results</a:t>
            </a:r>
            <a:endParaRPr lang="en-US" sz="2400" i="1" u="sng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628" r="51010" b="58125"/>
          <a:stretch/>
        </p:blipFill>
        <p:spPr>
          <a:xfrm>
            <a:off x="8866728" y="874766"/>
            <a:ext cx="2487072" cy="2593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t="48364" r="50371" b="10219"/>
          <a:stretch/>
        </p:blipFill>
        <p:spPr>
          <a:xfrm>
            <a:off x="7450635" y="3683000"/>
            <a:ext cx="2142681" cy="2134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48661" r="615" b="10155"/>
          <a:stretch/>
        </p:blipFill>
        <p:spPr>
          <a:xfrm>
            <a:off x="9773839" y="3682999"/>
            <a:ext cx="2137008" cy="21344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99642" y="5847396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L2 loss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34647" y="47551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Input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94562" y="5820979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L2 + adversarial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loss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9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Results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425408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5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67508"/>
            <a:ext cx="9144000" cy="190514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6600" b="1" kern="1800" dirty="0" smtClean="0">
                <a:effectLst/>
                <a:latin typeface="Times New Roman" charset="0"/>
                <a:ea typeface="Times New Roman" charset="0"/>
                <a:cs typeface="Arial" charset="0"/>
              </a:rPr>
              <a:t>EXPERIMENT</a:t>
            </a:r>
            <a:r>
              <a:rPr lang="en-US" sz="6600" b="1" kern="1800" dirty="0">
                <a:latin typeface="Times New Roman" charset="0"/>
                <a:ea typeface="Times New Roman" charset="0"/>
                <a:cs typeface="Arial" charset="0"/>
              </a:rPr>
              <a:t/>
            </a:r>
            <a:br>
              <a:rPr lang="en-US" sz="6600" b="1" kern="1800" dirty="0">
                <a:latin typeface="Times New Roman" charset="0"/>
                <a:ea typeface="Times New Roman" charset="0"/>
                <a:cs typeface="Arial" charset="0"/>
              </a:rPr>
            </a:br>
            <a:r>
              <a:rPr lang="en-US" sz="3200" b="1" kern="1800" dirty="0">
                <a:latin typeface="Times New Roman" charset="0"/>
                <a:ea typeface="Times New Roman" charset="0"/>
                <a:cs typeface="Arial" charset="0"/>
              </a:rPr>
              <a:t>Context Encoders: Feature Learning by </a:t>
            </a:r>
            <a:r>
              <a:rPr lang="en-US" sz="3200" b="1" kern="1800" dirty="0" err="1">
                <a:latin typeface="Times New Roman" charset="0"/>
                <a:ea typeface="Times New Roman" charset="0"/>
                <a:cs typeface="Arial" charset="0"/>
              </a:rPr>
              <a:t>Inpainting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001009"/>
            <a:ext cx="9144000" cy="87153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</a:t>
            </a:r>
            <a:r>
              <a:rPr lang="en-US" sz="3600" b="1" kern="1800" dirty="0" smtClean="0">
                <a:effectLst/>
                <a:latin typeface="Times New Roman" charset="0"/>
                <a:ea typeface="Times New Roman" charset="0"/>
                <a:cs typeface="Arial" charset="0"/>
              </a:rPr>
              <a:t>Badour AlBahar</a:t>
            </a:r>
            <a:endParaRPr lang="en-US" sz="3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0" y="1240103"/>
            <a:ext cx="9144000" cy="12274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1" kern="1800" dirty="0" smtClean="0">
                <a:latin typeface="Times New Roman" charset="0"/>
                <a:ea typeface="Times New Roman" charset="0"/>
                <a:cs typeface="Arial" charset="0"/>
              </a:rPr>
              <a:t>ECE 6554: </a:t>
            </a:r>
            <a:r>
              <a:rPr lang="en-US" sz="3200" b="1" kern="1800" dirty="0" smtClean="0">
                <a:latin typeface="Times New Roman" charset="0"/>
                <a:ea typeface="Times New Roman" charset="0"/>
                <a:cs typeface="Arial" charset="0"/>
              </a:rPr>
              <a:t>Advanced Computer Vision</a:t>
            </a:r>
            <a:r>
              <a:rPr lang="en-US" sz="1400" dirty="0" smtClean="0">
                <a:latin typeface="Calibri" charset="0"/>
                <a:ea typeface="Calibri" charset="0"/>
                <a:cs typeface="Arial" charset="0"/>
              </a:rPr>
              <a:t/>
            </a:r>
            <a:br>
              <a:rPr lang="en-US" sz="1400" dirty="0" smtClean="0">
                <a:latin typeface="Calibri" charset="0"/>
                <a:ea typeface="Calibri" charset="0"/>
                <a:cs typeface="Arial" charset="0"/>
              </a:rPr>
            </a:br>
            <a:r>
              <a:rPr lang="en-US" sz="2800" b="1" kern="1800" dirty="0" smtClean="0">
                <a:latin typeface="Times New Roman" charset="0"/>
                <a:ea typeface="Times New Roman" charset="0"/>
                <a:cs typeface="Arial" charset="0"/>
              </a:rPr>
              <a:t>Spring 2017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54" y="1453388"/>
            <a:ext cx="7977124" cy="507559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1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57113" r="83400" b="29051"/>
          <a:stretch/>
        </p:blipFill>
        <p:spPr>
          <a:xfrm>
            <a:off x="4498848" y="2688336"/>
            <a:ext cx="2965874" cy="28829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498849" y="1526731"/>
            <a:ext cx="2965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Input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2688336"/>
            <a:ext cx="2882900" cy="2882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7" t="57113" r="66694" b="29051"/>
          <a:stretch/>
        </p:blipFill>
        <p:spPr>
          <a:xfrm>
            <a:off x="7888902" y="2688336"/>
            <a:ext cx="2985881" cy="28829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191767" y="1523015"/>
            <a:ext cx="2882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Original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888901" y="1523014"/>
            <a:ext cx="29858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Output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5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9" r="33222" b="85842"/>
          <a:stretch/>
        </p:blipFill>
        <p:spPr>
          <a:xfrm>
            <a:off x="7888902" y="2688336"/>
            <a:ext cx="2985881" cy="29340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2688336"/>
            <a:ext cx="2882900" cy="2882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1" r="50094" b="85842"/>
          <a:stretch/>
        </p:blipFill>
        <p:spPr>
          <a:xfrm>
            <a:off x="4498848" y="2688336"/>
            <a:ext cx="2965874" cy="2928893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498849" y="1526731"/>
            <a:ext cx="2965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Input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91767" y="1523015"/>
            <a:ext cx="2882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Original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888901" y="1523014"/>
            <a:ext cx="29858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Output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Supervised Learning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170075" y="1690688"/>
            <a:ext cx="2850833" cy="2017241"/>
            <a:chOff x="2550001" y="1902535"/>
            <a:chExt cx="4514102" cy="322709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550001" y="1902535"/>
              <a:ext cx="4514102" cy="3227093"/>
              <a:chOff x="4222348" y="2523729"/>
              <a:chExt cx="4514102" cy="3226567"/>
            </a:xfrm>
          </p:grpSpPr>
          <p:sp>
            <p:nvSpPr>
              <p:cNvPr id="6" name="TextBox 4"/>
              <p:cNvSpPr txBox="1">
                <a:spLocks noChangeArrowheads="1"/>
              </p:cNvSpPr>
              <p:nvPr/>
            </p:nvSpPr>
            <p:spPr bwMode="auto">
              <a:xfrm>
                <a:off x="6553200" y="35052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7" name="TextBox 5"/>
              <p:cNvSpPr txBox="1">
                <a:spLocks noChangeArrowheads="1"/>
              </p:cNvSpPr>
              <p:nvPr/>
            </p:nvSpPr>
            <p:spPr bwMode="auto">
              <a:xfrm>
                <a:off x="7086600" y="35052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8" name="TextBox 6"/>
              <p:cNvSpPr txBox="1">
                <a:spLocks noChangeArrowheads="1"/>
              </p:cNvSpPr>
              <p:nvPr/>
            </p:nvSpPr>
            <p:spPr bwMode="auto">
              <a:xfrm>
                <a:off x="6824679" y="3581642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9" name="TextBox 7"/>
              <p:cNvSpPr txBox="1">
                <a:spLocks noChangeArrowheads="1"/>
              </p:cNvSpPr>
              <p:nvPr/>
            </p:nvSpPr>
            <p:spPr bwMode="auto">
              <a:xfrm>
                <a:off x="6688429" y="3814593"/>
                <a:ext cx="228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12" name="TextBox 10"/>
              <p:cNvSpPr txBox="1">
                <a:spLocks noChangeArrowheads="1"/>
              </p:cNvSpPr>
              <p:nvPr/>
            </p:nvSpPr>
            <p:spPr bwMode="auto">
              <a:xfrm>
                <a:off x="6842546" y="3249169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13" name="TextBox 11"/>
              <p:cNvSpPr txBox="1">
                <a:spLocks noChangeArrowheads="1"/>
              </p:cNvSpPr>
              <p:nvPr/>
            </p:nvSpPr>
            <p:spPr bwMode="auto">
              <a:xfrm>
                <a:off x="5715000" y="3657600"/>
                <a:ext cx="184731" cy="369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TextBox 13"/>
              <p:cNvSpPr txBox="1">
                <a:spLocks noChangeArrowheads="1"/>
              </p:cNvSpPr>
              <p:nvPr/>
            </p:nvSpPr>
            <p:spPr bwMode="auto">
              <a:xfrm>
                <a:off x="5793756" y="4741629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16" name="TextBox 14"/>
              <p:cNvSpPr txBox="1">
                <a:spLocks noChangeArrowheads="1"/>
              </p:cNvSpPr>
              <p:nvPr/>
            </p:nvSpPr>
            <p:spPr bwMode="auto">
              <a:xfrm>
                <a:off x="5181600" y="46482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17" name="TextBox 15"/>
              <p:cNvSpPr txBox="1">
                <a:spLocks noChangeArrowheads="1"/>
              </p:cNvSpPr>
              <p:nvPr/>
            </p:nvSpPr>
            <p:spPr bwMode="auto">
              <a:xfrm>
                <a:off x="5342160" y="4387092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18" name="TextBox 16"/>
              <p:cNvSpPr txBox="1">
                <a:spLocks noChangeArrowheads="1"/>
              </p:cNvSpPr>
              <p:nvPr/>
            </p:nvSpPr>
            <p:spPr bwMode="auto">
              <a:xfrm>
                <a:off x="5456885" y="496966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19" name="TextBox 17"/>
              <p:cNvSpPr txBox="1">
                <a:spLocks noChangeArrowheads="1"/>
              </p:cNvSpPr>
              <p:nvPr/>
            </p:nvSpPr>
            <p:spPr bwMode="auto">
              <a:xfrm>
                <a:off x="5541670" y="4691591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20" name="TextBox 18"/>
              <p:cNvSpPr txBox="1">
                <a:spLocks noChangeArrowheads="1"/>
              </p:cNvSpPr>
              <p:nvPr/>
            </p:nvSpPr>
            <p:spPr bwMode="auto">
              <a:xfrm>
                <a:off x="5665585" y="44196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rot="5400000" flipH="1" flipV="1">
                <a:off x="3389555" y="4152658"/>
                <a:ext cx="2972904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4876800" y="5638317"/>
                <a:ext cx="34290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1"/>
              <p:cNvSpPr txBox="1">
                <a:spLocks noChangeArrowheads="1"/>
              </p:cNvSpPr>
              <p:nvPr/>
            </p:nvSpPr>
            <p:spPr bwMode="auto">
              <a:xfrm>
                <a:off x="4222348" y="2523729"/>
                <a:ext cx="377026" cy="369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4" name="TextBox 22"/>
              <p:cNvSpPr txBox="1">
                <a:spLocks noChangeArrowheads="1"/>
              </p:cNvSpPr>
              <p:nvPr/>
            </p:nvSpPr>
            <p:spPr bwMode="auto">
              <a:xfrm>
                <a:off x="8359424" y="5381024"/>
                <a:ext cx="377026" cy="369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27" name="TextBox 7"/>
            <p:cNvSpPr txBox="1">
              <a:spLocks noChangeArrowheads="1"/>
            </p:cNvSpPr>
            <p:nvPr/>
          </p:nvSpPr>
          <p:spPr bwMode="auto">
            <a:xfrm>
              <a:off x="5347581" y="3193609"/>
              <a:ext cx="228600" cy="36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31" name="Content Placeholder 3"/>
          <p:cNvSpPr txBox="1">
            <a:spLocks/>
          </p:cNvSpPr>
          <p:nvPr/>
        </p:nvSpPr>
        <p:spPr>
          <a:xfrm>
            <a:off x="5518930" y="1825625"/>
            <a:ext cx="61276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Classification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Output: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discrete class labels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Goal: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	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classify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new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inputs correctly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39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Regression 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Output: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continuous values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Goal: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predict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the output accurately for new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inputs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85" y="3926560"/>
            <a:ext cx="3298642" cy="2480797"/>
          </a:xfrm>
          <a:prstGeom prst="rect">
            <a:avLst/>
          </a:prstGeom>
        </p:spPr>
      </p:pic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87857" y="6505121"/>
            <a:ext cx="42226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altLang="en-US" sz="140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mlg.eng.cam.ac.uk</a:t>
            </a: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140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zoubin</a:t>
            </a: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/course05/lect1.pdf</a:t>
            </a:r>
            <a:endParaRPr lang="en-US" altLang="en-US" sz="1400" dirty="0" smtClean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r="66694" b="85842"/>
          <a:stretch/>
        </p:blipFill>
        <p:spPr>
          <a:xfrm>
            <a:off x="7888902" y="2639076"/>
            <a:ext cx="2985881" cy="2961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2688336"/>
            <a:ext cx="2882900" cy="288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47" b="85842"/>
          <a:stretch/>
        </p:blipFill>
        <p:spPr>
          <a:xfrm>
            <a:off x="4498847" y="2658920"/>
            <a:ext cx="2965874" cy="294173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498849" y="1526731"/>
            <a:ext cx="2965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Input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191767" y="1523015"/>
            <a:ext cx="2882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Original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888901" y="1523014"/>
            <a:ext cx="29858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Output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8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42981" r="33535" b="42727"/>
          <a:stretch/>
        </p:blipFill>
        <p:spPr>
          <a:xfrm>
            <a:off x="7888902" y="2631682"/>
            <a:ext cx="2985882" cy="3006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6" y="2678413"/>
            <a:ext cx="2882900" cy="288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8" t="42981" r="49924" b="42727"/>
          <a:stretch/>
        </p:blipFill>
        <p:spPr>
          <a:xfrm>
            <a:off x="4498847" y="2678413"/>
            <a:ext cx="2965874" cy="295983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498849" y="1526731"/>
            <a:ext cx="2965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Input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191767" y="1523015"/>
            <a:ext cx="2882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Original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888901" y="1523014"/>
            <a:ext cx="29858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Output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4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8" t="42981" b="43793"/>
          <a:stretch/>
        </p:blipFill>
        <p:spPr>
          <a:xfrm>
            <a:off x="7847895" y="2631682"/>
            <a:ext cx="2995722" cy="288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6" y="2631682"/>
            <a:ext cx="2882900" cy="288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42981" r="16695" b="43032"/>
          <a:stretch/>
        </p:blipFill>
        <p:spPr>
          <a:xfrm>
            <a:off x="4512676" y="2631682"/>
            <a:ext cx="2897209" cy="287396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498849" y="1526731"/>
            <a:ext cx="2965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Input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191767" y="1523015"/>
            <a:ext cx="2882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Original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888901" y="1523014"/>
            <a:ext cx="29858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Output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9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5" t="57113" r="33598" b="29051"/>
          <a:stretch/>
        </p:blipFill>
        <p:spPr>
          <a:xfrm>
            <a:off x="7847895" y="2631683"/>
            <a:ext cx="2995722" cy="288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2631682"/>
            <a:ext cx="2882900" cy="288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0" t="57113" r="49990" b="29051"/>
          <a:stretch/>
        </p:blipFill>
        <p:spPr>
          <a:xfrm>
            <a:off x="4512677" y="2631682"/>
            <a:ext cx="2897209" cy="28829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498849" y="1526731"/>
            <a:ext cx="2965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Input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191767" y="1523015"/>
            <a:ext cx="2882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Original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888901" y="1523014"/>
            <a:ext cx="29858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Output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2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4" t="85954"/>
          <a:stretch/>
        </p:blipFill>
        <p:spPr>
          <a:xfrm>
            <a:off x="7888901" y="2631682"/>
            <a:ext cx="2930219" cy="288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2631682"/>
            <a:ext cx="2882900" cy="288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3" t="85954" r="16594"/>
          <a:stretch/>
        </p:blipFill>
        <p:spPr>
          <a:xfrm>
            <a:off x="4537169" y="2637740"/>
            <a:ext cx="2897209" cy="2876842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498849" y="1526731"/>
            <a:ext cx="2965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Input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191767" y="1523015"/>
            <a:ext cx="2882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Original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888901" y="1523014"/>
            <a:ext cx="29858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Output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6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2" t="71888" r="33410" b="14625"/>
          <a:stretch/>
        </p:blipFill>
        <p:spPr>
          <a:xfrm>
            <a:off x="7944562" y="2680010"/>
            <a:ext cx="3032629" cy="28459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2680009"/>
            <a:ext cx="2882900" cy="2845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5" t="71888" r="49356" b="14625"/>
          <a:stretch/>
        </p:blipFill>
        <p:spPr>
          <a:xfrm>
            <a:off x="4487940" y="2680009"/>
            <a:ext cx="3090669" cy="2845919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498849" y="1526731"/>
            <a:ext cx="2965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Input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191767" y="1523015"/>
            <a:ext cx="2882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Original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888901" y="1523014"/>
            <a:ext cx="29858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Output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3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6" t="14255" r="33598" b="72006"/>
          <a:stretch/>
        </p:blipFill>
        <p:spPr>
          <a:xfrm>
            <a:off x="8070012" y="2680009"/>
            <a:ext cx="2991431" cy="2926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87" y="2680009"/>
            <a:ext cx="2882900" cy="288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0" t="14430" r="49974" b="72006"/>
          <a:stretch/>
        </p:blipFill>
        <p:spPr>
          <a:xfrm>
            <a:off x="4550665" y="2680009"/>
            <a:ext cx="3090669" cy="2903213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498849" y="1526731"/>
            <a:ext cx="2965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Input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191767" y="1523015"/>
            <a:ext cx="2882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Original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888901" y="1523014"/>
            <a:ext cx="29858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Output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2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07" t="71593" r="249" b="14733"/>
          <a:stretch/>
        </p:blipFill>
        <p:spPr>
          <a:xfrm>
            <a:off x="8003534" y="2700322"/>
            <a:ext cx="2935365" cy="28825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87" y="2700322"/>
            <a:ext cx="2882900" cy="288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1" t="71579" r="16567" b="14733"/>
          <a:stretch/>
        </p:blipFill>
        <p:spPr>
          <a:xfrm>
            <a:off x="4583006" y="2699985"/>
            <a:ext cx="2995175" cy="28829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498849" y="1526731"/>
            <a:ext cx="2965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Input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191767" y="1523015"/>
            <a:ext cx="2882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Original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888901" y="1523014"/>
            <a:ext cx="29858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Output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3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6" t="85750" r="33409"/>
          <a:stretch/>
        </p:blipFill>
        <p:spPr>
          <a:xfrm>
            <a:off x="8026612" y="2680008"/>
            <a:ext cx="3011095" cy="30911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87" y="2680009"/>
            <a:ext cx="2882900" cy="288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8" t="85750" r="50010"/>
          <a:stretch/>
        </p:blipFill>
        <p:spPr>
          <a:xfrm>
            <a:off x="4550665" y="2680009"/>
            <a:ext cx="3090669" cy="309117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498849" y="1526731"/>
            <a:ext cx="2965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Input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191767" y="1523015"/>
            <a:ext cx="2882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Original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888901" y="1523014"/>
            <a:ext cx="29858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Output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8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0" t="85750" r="66694"/>
          <a:stretch/>
        </p:blipFill>
        <p:spPr>
          <a:xfrm>
            <a:off x="8059389" y="2680009"/>
            <a:ext cx="2815394" cy="28828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87" y="2680009"/>
            <a:ext cx="2882900" cy="288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50" r="83321"/>
          <a:stretch/>
        </p:blipFill>
        <p:spPr>
          <a:xfrm>
            <a:off x="4644566" y="2680008"/>
            <a:ext cx="2892244" cy="28829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498849" y="1526731"/>
            <a:ext cx="2965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Input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191767" y="1523015"/>
            <a:ext cx="2882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Original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888901" y="1523014"/>
            <a:ext cx="29858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Output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8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Unsupervised Learning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782203" y="2066496"/>
            <a:ext cx="4219164" cy="3482429"/>
            <a:chOff x="4463662" y="2543308"/>
            <a:chExt cx="4219164" cy="3481862"/>
          </a:xfrm>
        </p:grpSpPr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184731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5793756" y="4741629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5342160" y="4387092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5456885" y="496966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5541670" y="4691591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5665585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4463662" y="2543308"/>
              <a:ext cx="377026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8305800" y="5655898"/>
              <a:ext cx="377026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231310" y="3487718"/>
            <a:ext cx="325730" cy="3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834678" y="3314334"/>
            <a:ext cx="325730" cy="3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995238" y="3053183"/>
            <a:ext cx="325730" cy="3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997543" y="3507812"/>
            <a:ext cx="325730" cy="3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318663" y="2940078"/>
            <a:ext cx="325730" cy="3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318663" y="3246117"/>
            <a:ext cx="325730" cy="3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33" name="Content Placeholder 3"/>
          <p:cNvSpPr txBox="1">
            <a:spLocks/>
          </p:cNvSpPr>
          <p:nvPr/>
        </p:nvSpPr>
        <p:spPr>
          <a:xfrm>
            <a:off x="1775426" y="5421040"/>
            <a:ext cx="2555942" cy="5906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Data is unlabeled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" name="Content Placeholder 3"/>
          <p:cNvSpPr txBox="1">
            <a:spLocks/>
          </p:cNvSpPr>
          <p:nvPr/>
        </p:nvSpPr>
        <p:spPr>
          <a:xfrm>
            <a:off x="5546780" y="2010743"/>
            <a:ext cx="6127640" cy="3741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Its goal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build a model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that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can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be used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for reasoning, decision making, predicting things,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communicating,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etc.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u="sng" dirty="0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u="sng" dirty="0" smtClean="0">
                <a:latin typeface="Times New Roman" charset="0"/>
                <a:ea typeface="Times New Roman" charset="0"/>
                <a:cs typeface="Times New Roman" charset="0"/>
              </a:rPr>
              <a:t>or </a:t>
            </a:r>
            <a:r>
              <a:rPr lang="en-US" u="sng" dirty="0">
                <a:latin typeface="Times New Roman" charset="0"/>
                <a:ea typeface="Times New Roman" charset="0"/>
                <a:cs typeface="Times New Roman" charset="0"/>
              </a:rPr>
              <a:t>example: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finding clusters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dimensionality reduction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TextBox 5"/>
          <p:cNvSpPr txBox="1">
            <a:spLocks noChangeArrowheads="1"/>
          </p:cNvSpPr>
          <p:nvPr/>
        </p:nvSpPr>
        <p:spPr bwMode="auto">
          <a:xfrm>
            <a:off x="87857" y="6505121"/>
            <a:ext cx="42226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altLang="en-US" sz="140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mlg.eng.cam.ac.uk</a:t>
            </a: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140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zoubin</a:t>
            </a: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/course05/lect1.pdf</a:t>
            </a:r>
            <a:endParaRPr lang="en-US" altLang="en-US" sz="1400" dirty="0" smtClean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7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976312" y="-72405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1" t="71487" r="67244" b="14436"/>
          <a:stretch/>
        </p:blipFill>
        <p:spPr>
          <a:xfrm>
            <a:off x="7935419" y="2680008"/>
            <a:ext cx="2841008" cy="288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26" y="2680008"/>
            <a:ext cx="2882900" cy="2882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t="71487" r="83380" b="14436"/>
          <a:stretch/>
        </p:blipFill>
        <p:spPr>
          <a:xfrm>
            <a:off x="4641160" y="2680009"/>
            <a:ext cx="2845125" cy="28829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498849" y="1526731"/>
            <a:ext cx="2965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Input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191767" y="1523015"/>
            <a:ext cx="2882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Original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888901" y="1523014"/>
            <a:ext cx="29858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Output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976312" y="-72405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5" t="14288" b="71942"/>
          <a:stretch/>
        </p:blipFill>
        <p:spPr>
          <a:xfrm>
            <a:off x="7935419" y="2680008"/>
            <a:ext cx="2841008" cy="27770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2"/>
          <a:stretch/>
        </p:blipFill>
        <p:spPr>
          <a:xfrm>
            <a:off x="1385774" y="2680008"/>
            <a:ext cx="2882900" cy="2777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4" t="14288" r="16533" b="71942"/>
          <a:stretch/>
        </p:blipFill>
        <p:spPr>
          <a:xfrm>
            <a:off x="4641159" y="2680008"/>
            <a:ext cx="2921775" cy="279689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498849" y="1526731"/>
            <a:ext cx="2965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Input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191767" y="1523015"/>
            <a:ext cx="2882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Original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888901" y="1523014"/>
            <a:ext cx="29858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Output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5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976312" y="-72405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8" b="86114"/>
          <a:stretch/>
        </p:blipFill>
        <p:spPr>
          <a:xfrm>
            <a:off x="7935415" y="2693455"/>
            <a:ext cx="2829916" cy="2819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74" y="2680008"/>
            <a:ext cx="2882900" cy="2882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4" r="16584" b="86114"/>
          <a:stretch/>
        </p:blipFill>
        <p:spPr>
          <a:xfrm>
            <a:off x="4641157" y="2707049"/>
            <a:ext cx="2921775" cy="2828817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498849" y="1526731"/>
            <a:ext cx="2965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Input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91767" y="1523015"/>
            <a:ext cx="2882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Original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888901" y="1523014"/>
            <a:ext cx="29858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latin typeface="Times New Roman" charset="0"/>
                <a:ea typeface="Times New Roman" charset="0"/>
                <a:cs typeface="Times New Roman" charset="0"/>
              </a:rPr>
              <a:t>Output</a:t>
            </a:r>
            <a:endParaRPr lang="en-US" sz="36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2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4885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 smtClean="0">
                <a:latin typeface="Times New Roman" charset="0"/>
                <a:ea typeface="Times New Roman" charset="0"/>
                <a:cs typeface="Times New Roman" charset="0"/>
              </a:rPr>
              <a:t>Thank you!</a:t>
            </a:r>
            <a:endParaRPr lang="en-US" sz="9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Motivation and Strengths: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600" dirty="0" smtClean="0">
                <a:latin typeface="Times New Roman" charset="0"/>
                <a:ea typeface="Times New Roman" charset="0"/>
                <a:cs typeface="Times New Roman" charset="0"/>
              </a:rPr>
              <a:t>Unsupervised learning is not expensive </a:t>
            </a:r>
            <a:r>
              <a:rPr lang="en-US" sz="2600" dirty="0" smtClean="0">
                <a:latin typeface="Times New Roman" charset="0"/>
                <a:ea typeface="Times New Roman" charset="0"/>
                <a:cs typeface="Times New Roman" charset="0"/>
              </a:rPr>
              <a:t>and time </a:t>
            </a:r>
            <a:r>
              <a:rPr lang="en-US" sz="2600" dirty="0" smtClean="0">
                <a:latin typeface="Times New Roman" charset="0"/>
                <a:ea typeface="Times New Roman" charset="0"/>
                <a:cs typeface="Times New Roman" charset="0"/>
              </a:rPr>
              <a:t>consuming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dirty="0" smtClean="0">
                <a:latin typeface="Times New Roman" charset="0"/>
                <a:ea typeface="Times New Roman" charset="0"/>
                <a:cs typeface="Times New Roman" charset="0"/>
              </a:rPr>
              <a:t>like 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supervised </a:t>
            </a:r>
            <a:r>
              <a:rPr lang="en-US" sz="2600" dirty="0" smtClean="0">
                <a:latin typeface="Times New Roman" charset="0"/>
                <a:ea typeface="Times New Roman" charset="0"/>
                <a:cs typeface="Times New Roman" charset="0"/>
              </a:rPr>
              <a:t>learning.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600" dirty="0" smtClean="0">
                <a:latin typeface="Times New Roman" charset="0"/>
                <a:ea typeface="Times New Roman" charset="0"/>
                <a:cs typeface="Times New Roman" charset="0"/>
              </a:rPr>
              <a:t>Unsupervised 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learning requires no </a:t>
            </a:r>
            <a:r>
              <a:rPr lang="en-US" sz="2600" dirty="0" smtClean="0">
                <a:latin typeface="Times New Roman" charset="0"/>
                <a:ea typeface="Times New Roman" charset="0"/>
                <a:cs typeface="Times New Roman" charset="0"/>
              </a:rPr>
              <a:t>human intervention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600" dirty="0" smtClean="0">
                <a:latin typeface="Times New Roman" charset="0"/>
                <a:ea typeface="Times New Roman" charset="0"/>
                <a:cs typeface="Times New Roman" charset="0"/>
              </a:rPr>
              <a:t>Unlabeled 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data </a:t>
            </a:r>
            <a:r>
              <a:rPr lang="en-US" sz="2600" dirty="0" smtClean="0">
                <a:latin typeface="Times New Roman" charset="0"/>
                <a:ea typeface="Times New Roman" charset="0"/>
                <a:cs typeface="Times New Roman" charset="0"/>
              </a:rPr>
              <a:t>is easy 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to find </a:t>
            </a:r>
            <a:r>
              <a:rPr lang="en-US" sz="2600" dirty="0" smtClean="0">
                <a:latin typeface="Times New Roman" charset="0"/>
                <a:ea typeface="Times New Roman" charset="0"/>
                <a:cs typeface="Times New Roman" charset="0"/>
              </a:rPr>
              <a:t>with large quantities, unlike labeled data which is scarce.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9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Weaknesses: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More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difficult than supervised learning because there is </a:t>
            </a:r>
            <a:r>
              <a:rPr lang="en-US" b="1" u="sng" dirty="0" smtClean="0">
                <a:latin typeface="Times New Roman" charset="0"/>
                <a:ea typeface="Times New Roman" charset="0"/>
                <a:cs typeface="Times New Roman" charset="0"/>
              </a:rPr>
              <a:t>NO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lvl="1">
              <a:lnSpc>
                <a:spcPct val="150000"/>
              </a:lnSpc>
              <a:buFont typeface="Wingdings" charset="2"/>
              <a:buChar char="v"/>
            </a:pP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dirty="0" smtClean="0">
                <a:latin typeface="Times New Roman" charset="0"/>
                <a:ea typeface="Times New Roman" charset="0"/>
                <a:cs typeface="Times New Roman" charset="0"/>
              </a:rPr>
              <a:t>Gold 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standard (like an outcome variable) </a:t>
            </a:r>
          </a:p>
          <a:p>
            <a:pPr lvl="1">
              <a:lnSpc>
                <a:spcPct val="150000"/>
              </a:lnSpc>
              <a:buFont typeface="Wingdings" charset="2"/>
              <a:buChar char="v"/>
            </a:pPr>
            <a:r>
              <a:rPr lang="en-US" sz="2600" dirty="0" smtClean="0">
                <a:latin typeface="Times New Roman" charset="0"/>
                <a:ea typeface="Times New Roman" charset="0"/>
                <a:cs typeface="Times New Roman" charset="0"/>
              </a:rPr>
              <a:t> Single 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objective (like test set accuracy</a:t>
            </a:r>
            <a:r>
              <a:rPr lang="en-US" sz="26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0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6767"/>
            <a:ext cx="10515600" cy="195194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Unsupervised Visual Representation Learning </a:t>
            </a:r>
            <a:b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by Context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Prediction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3600" dirty="0" err="1">
                <a:latin typeface="Times New Roman" charset="0"/>
                <a:ea typeface="Times New Roman" charset="0"/>
                <a:cs typeface="Times New Roman" charset="0"/>
              </a:rPr>
              <a:t>Doersch</a:t>
            </a:r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, A. Gupta, A. A. </a:t>
            </a:r>
            <a:r>
              <a:rPr lang="en-US" sz="3600" dirty="0" err="1" smtClean="0">
                <a:latin typeface="Times New Roman" charset="0"/>
                <a:ea typeface="Times New Roman" charset="0"/>
                <a:cs typeface="Times New Roman" charset="0"/>
              </a:rPr>
              <a:t>Efros</a:t>
            </a: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b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ICCV </a:t>
            </a:r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2015</a:t>
            </a:r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08516"/>
            <a:ext cx="10515600" cy="35317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Semantic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labels from humans are expensive. 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200" i="1" dirty="0" smtClean="0">
                <a:latin typeface="Times New Roman" charset="0"/>
                <a:ea typeface="Times New Roman" charset="0"/>
                <a:cs typeface="Times New Roman" charset="0"/>
              </a:rPr>
              <a:t>Do </a:t>
            </a:r>
            <a:r>
              <a:rPr lang="en-US" sz="3200" i="1" dirty="0">
                <a:latin typeface="Times New Roman" charset="0"/>
                <a:ea typeface="Times New Roman" charset="0"/>
                <a:cs typeface="Times New Roman" charset="0"/>
              </a:rPr>
              <a:t>we need semantic labels in order to learn a useful representation? </a:t>
            </a:r>
            <a:endParaRPr lang="en-US" sz="3200" i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200" i="1" dirty="0" smtClean="0">
                <a:latin typeface="Times New Roman" charset="0"/>
                <a:ea typeface="Times New Roman" charset="0"/>
                <a:cs typeface="Times New Roman" charset="0"/>
              </a:rPr>
              <a:t>Or </a:t>
            </a:r>
            <a:r>
              <a:rPr lang="en-US" sz="3200" i="1" dirty="0">
                <a:latin typeface="Times New Roman" charset="0"/>
                <a:ea typeface="Times New Roman" charset="0"/>
                <a:cs typeface="Times New Roman" charset="0"/>
              </a:rPr>
              <a:t>is there some other </a:t>
            </a:r>
            <a:r>
              <a:rPr lang="en-US" sz="3200" b="1" i="1" dirty="0" smtClean="0">
                <a:latin typeface="Times New Roman" charset="0"/>
                <a:ea typeface="Times New Roman" charset="0"/>
                <a:cs typeface="Times New Roman" charset="0"/>
              </a:rPr>
              <a:t>“Less Expensive” </a:t>
            </a:r>
            <a:r>
              <a:rPr lang="en-US" sz="3200" i="1" dirty="0" smtClean="0">
                <a:latin typeface="Times New Roman" charset="0"/>
                <a:ea typeface="Times New Roman" charset="0"/>
                <a:cs typeface="Times New Roman" charset="0"/>
              </a:rPr>
              <a:t>pretext task </a:t>
            </a:r>
            <a:r>
              <a:rPr lang="en-US" sz="3200" i="1" dirty="0">
                <a:latin typeface="Times New Roman" charset="0"/>
                <a:ea typeface="Times New Roman" charset="0"/>
                <a:cs typeface="Times New Roman" charset="0"/>
              </a:rPr>
              <a:t>that will learn something similar</a:t>
            </a:r>
            <a:r>
              <a:rPr lang="en-US" sz="3200" i="1" dirty="0" smtClean="0">
                <a:latin typeface="Times New Roman" charset="0"/>
                <a:ea typeface="Times New Roman" charset="0"/>
                <a:cs typeface="Times New Roman" charset="0"/>
              </a:rPr>
              <a:t>?</a:t>
            </a:r>
            <a:endParaRPr lang="en-US" sz="3200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/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87857" y="6505121"/>
            <a:ext cx="17283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400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40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2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Context Prediction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54469"/>
            <a:ext cx="10515600" cy="392249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Given a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pair of patches from one image. 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Can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you say where they go relative to one another?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87857" y="6505121"/>
            <a:ext cx="17283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400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40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3" t="39334" r="38328" b="39334"/>
          <a:stretch/>
        </p:blipFill>
        <p:spPr>
          <a:xfrm>
            <a:off x="6311463" y="3817883"/>
            <a:ext cx="1523999" cy="1524000"/>
          </a:xfrm>
          <a:prstGeom prst="rect">
            <a:avLst/>
          </a:prstGeom>
          <a:ln w="38100">
            <a:noFill/>
            <a:prstDash val="dash"/>
          </a:ln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11536" r="60605" b="66440"/>
          <a:stretch/>
        </p:blipFill>
        <p:spPr>
          <a:xfrm>
            <a:off x="4177863" y="3817883"/>
            <a:ext cx="1523999" cy="1524000"/>
          </a:xfrm>
          <a:prstGeom prst="rect">
            <a:avLst/>
          </a:prstGeom>
          <a:ln w="38100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725525" y="5355024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67942" y="5355024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B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2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Context Prediction for Images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3" t="39334" r="38328" b="39334"/>
          <a:stretch/>
        </p:blipFill>
        <p:spPr>
          <a:xfrm>
            <a:off x="6400802" y="2667000"/>
            <a:ext cx="1523999" cy="1524000"/>
          </a:xfrm>
          <a:prstGeom prst="rect">
            <a:avLst/>
          </a:prstGeom>
          <a:ln w="38100">
            <a:noFill/>
            <a:prstDash val="dash"/>
          </a:ln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11536" r="60605" b="66440"/>
          <a:stretch/>
        </p:blipFill>
        <p:spPr>
          <a:xfrm>
            <a:off x="4267202" y="2667000"/>
            <a:ext cx="1523999" cy="1524000"/>
          </a:xfrm>
          <a:prstGeom prst="rect">
            <a:avLst/>
          </a:prstGeom>
          <a:ln w="3810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25525" y="4267200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67942" y="4267200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B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890864" y="596353"/>
            <a:ext cx="5791200" cy="5656662"/>
            <a:chOff x="366864" y="596353"/>
            <a:chExt cx="5791200" cy="5656662"/>
          </a:xfrm>
        </p:grpSpPr>
        <p:pic>
          <p:nvPicPr>
            <p:cNvPr id="20" name="Picture 19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96" t="11536" r="60605" b="66440"/>
            <a:stretch/>
          </p:blipFill>
          <p:spPr>
            <a:xfrm>
              <a:off x="2514600" y="2667000"/>
              <a:ext cx="1523999" cy="1524000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sp>
          <p:nvSpPr>
            <p:cNvPr id="21" name="Rectangle 20"/>
            <p:cNvSpPr/>
            <p:nvPr/>
          </p:nvSpPr>
          <p:spPr>
            <a:xfrm flipH="1">
              <a:off x="376842" y="4700289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flipH="1">
              <a:off x="2504093" y="4709814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flipH="1">
              <a:off x="4641321" y="4700289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flipH="1">
              <a:off x="4641321" y="2661550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flipH="1">
              <a:off x="366864" y="2661550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flipH="1">
              <a:off x="366864" y="629360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 flipH="1">
              <a:off x="2504093" y="622812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flipH="1">
              <a:off x="4641321" y="622812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57545" y="602901"/>
              <a:ext cx="7553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84796" y="596353"/>
              <a:ext cx="7553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022023" y="602901"/>
              <a:ext cx="7553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022024" y="2644170"/>
              <a:ext cx="7553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57545" y="2644170"/>
              <a:ext cx="7553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7567" y="4673830"/>
              <a:ext cx="7553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98931" y="4673830"/>
              <a:ext cx="7553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022024" y="4683355"/>
              <a:ext cx="7553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37" name="TextBox 5"/>
          <p:cNvSpPr txBox="1">
            <a:spLocks noChangeArrowheads="1"/>
          </p:cNvSpPr>
          <p:nvPr/>
        </p:nvSpPr>
        <p:spPr bwMode="auto">
          <a:xfrm>
            <a:off x="87857" y="6505121"/>
            <a:ext cx="17283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400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40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E7B9-9ECA-5442-A58F-21E3BD3B74DC}" type="slidenum">
              <a:rPr lang="en-US" smtClean="0"/>
              <a:t>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36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204">
        <p:fade/>
      </p:transition>
    </mc:Choice>
    <mc:Fallback xmlns="">
      <p:transition spd="med" advTm="17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2194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2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0.025 0.0009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7|3.5|1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4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4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9.4|1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9.4|1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19.5|15.7|1.9|4|9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9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|2.7|10.1|36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1989</TotalTime>
  <Words>1651</Words>
  <Application>Microsoft Macintosh PowerPoint</Application>
  <PresentationFormat>Widescreen</PresentationFormat>
  <Paragraphs>346</Paragraphs>
  <Slides>43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Calibri</vt:lpstr>
      <vt:lpstr>Calibri Light</vt:lpstr>
      <vt:lpstr>Times New Roman</vt:lpstr>
      <vt:lpstr>Wingdings</vt:lpstr>
      <vt:lpstr>Arial</vt:lpstr>
      <vt:lpstr>Office Theme</vt:lpstr>
      <vt:lpstr>Self-supervision or Unsupervised Learning of Visual Representation</vt:lpstr>
      <vt:lpstr>Supervised Learning</vt:lpstr>
      <vt:lpstr>Supervised Learning</vt:lpstr>
      <vt:lpstr>Unsupervised Learning</vt:lpstr>
      <vt:lpstr>Motivation and Strengths:</vt:lpstr>
      <vt:lpstr>Weaknesses:</vt:lpstr>
      <vt:lpstr>Unsupervised Visual Representation Learning  by Context Prediction C. Doersch, A. Gupta, A. A. Efros  ICCV 2015</vt:lpstr>
      <vt:lpstr>Context Prediction</vt:lpstr>
      <vt:lpstr>Context Prediction for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Pre-Training for R-CNN</vt:lpstr>
      <vt:lpstr>Pascal Object Detection: VOC 2007 Performance (pretraining for R-CNN)</vt:lpstr>
      <vt:lpstr>Context Encoders: Feature Learning by Inpainting D. Pathak, P. Krähenbühl, J. Donahue, T. Darrell, A. A. Efros, CVPR 2016</vt:lpstr>
      <vt:lpstr>Context Encoders: Feature Learning by Inpainting</vt:lpstr>
      <vt:lpstr>Context Encoders: Feature Learning by Inpainting</vt:lpstr>
      <vt:lpstr>Context Encoders: Feature Learning by Inpainting</vt:lpstr>
      <vt:lpstr>Loss function</vt:lpstr>
      <vt:lpstr>Results</vt:lpstr>
      <vt:lpstr>EXPERIMENT Context Encoders: Feature Learning by Inpainting</vt:lpstr>
      <vt:lpstr>Results: </vt:lpstr>
      <vt:lpstr>Results: </vt:lpstr>
      <vt:lpstr>Results: </vt:lpstr>
      <vt:lpstr>Results: </vt:lpstr>
      <vt:lpstr>Results: </vt:lpstr>
      <vt:lpstr>Results: </vt:lpstr>
      <vt:lpstr>Results: </vt:lpstr>
      <vt:lpstr>Results: </vt:lpstr>
      <vt:lpstr>Results: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Badour AlBahar</dc:creator>
  <cp:lastModifiedBy>Badour AlBahar</cp:lastModifiedBy>
  <cp:revision>138</cp:revision>
  <dcterms:created xsi:type="dcterms:W3CDTF">2017-01-20T13:24:28Z</dcterms:created>
  <dcterms:modified xsi:type="dcterms:W3CDTF">2017-02-23T12:46:57Z</dcterms:modified>
</cp:coreProperties>
</file>